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4"/>
  </p:notesMasterIdLst>
  <p:sldIdLst>
    <p:sldId id="256" r:id="rId2"/>
    <p:sldId id="339" r:id="rId3"/>
    <p:sldId id="257" r:id="rId4"/>
    <p:sldId id="332" r:id="rId5"/>
    <p:sldId id="261" r:id="rId6"/>
    <p:sldId id="312" r:id="rId7"/>
    <p:sldId id="315" r:id="rId8"/>
    <p:sldId id="316" r:id="rId9"/>
    <p:sldId id="258" r:id="rId10"/>
    <p:sldId id="317" r:id="rId11"/>
    <p:sldId id="306" r:id="rId12"/>
    <p:sldId id="299" r:id="rId13"/>
    <p:sldId id="318" r:id="rId14"/>
    <p:sldId id="259" r:id="rId15"/>
    <p:sldId id="319" r:id="rId16"/>
    <p:sldId id="263" r:id="rId17"/>
    <p:sldId id="329" r:id="rId18"/>
    <p:sldId id="333" r:id="rId19"/>
    <p:sldId id="320" r:id="rId20"/>
    <p:sldId id="322" r:id="rId21"/>
    <p:sldId id="323" r:id="rId22"/>
    <p:sldId id="324" r:id="rId23"/>
    <p:sldId id="321" r:id="rId24"/>
    <p:sldId id="281" r:id="rId25"/>
    <p:sldId id="307" r:id="rId26"/>
    <p:sldId id="308" r:id="rId27"/>
    <p:sldId id="264" r:id="rId28"/>
    <p:sldId id="265" r:id="rId29"/>
    <p:sldId id="334" r:id="rId30"/>
    <p:sldId id="335" r:id="rId31"/>
    <p:sldId id="336" r:id="rId32"/>
    <p:sldId id="338" r:id="rId33"/>
    <p:sldId id="330" r:id="rId34"/>
    <p:sldId id="331" r:id="rId35"/>
    <p:sldId id="325" r:id="rId36"/>
    <p:sldId id="326" r:id="rId37"/>
    <p:sldId id="327" r:id="rId38"/>
    <p:sldId id="328" r:id="rId39"/>
    <p:sldId id="309" r:id="rId40"/>
    <p:sldId id="310" r:id="rId41"/>
    <p:sldId id="311" r:id="rId42"/>
    <p:sldId id="267" r:id="rId43"/>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90" autoAdjust="0"/>
  </p:normalViewPr>
  <p:slideViewPr>
    <p:cSldViewPr>
      <p:cViewPr varScale="1">
        <p:scale>
          <a:sx n="104" d="100"/>
          <a:sy n="104" d="100"/>
        </p:scale>
        <p:origin x="182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252E0B-6597-4D6F-99E8-9FF490B8090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34F8BBB-30D9-4F20-91CB-AC742C223172}">
      <dgm:prSet/>
      <dgm:spPr/>
      <dgm:t>
        <a:bodyPr/>
        <a:lstStyle/>
        <a:p>
          <a:r>
            <a:rPr lang="de-DE"/>
            <a:t>Sowohl die Mutter, wie auch die Gebärmuttermuskulatur, wie auch die Foeten brauchen Pausen</a:t>
          </a:r>
          <a:endParaRPr lang="en-US"/>
        </a:p>
      </dgm:t>
    </dgm:pt>
    <dgm:pt modelId="{266396F4-ED20-4380-AFC5-6196F51BD6B6}" type="parTrans" cxnId="{643F9BAF-F05F-412C-AD57-30521DE0B815}">
      <dgm:prSet/>
      <dgm:spPr/>
      <dgm:t>
        <a:bodyPr/>
        <a:lstStyle/>
        <a:p>
          <a:endParaRPr lang="en-US"/>
        </a:p>
      </dgm:t>
    </dgm:pt>
    <dgm:pt modelId="{85AD65B0-C384-4582-8A70-9DB82F3223FF}" type="sibTrans" cxnId="{643F9BAF-F05F-412C-AD57-30521DE0B815}">
      <dgm:prSet/>
      <dgm:spPr/>
      <dgm:t>
        <a:bodyPr/>
        <a:lstStyle/>
        <a:p>
          <a:endParaRPr lang="en-US"/>
        </a:p>
      </dgm:t>
    </dgm:pt>
    <dgm:pt modelId="{B0E7F038-A5CC-4401-8011-73E5FDF9E96F}">
      <dgm:prSet/>
      <dgm:spPr/>
      <dgm:t>
        <a:bodyPr/>
        <a:lstStyle/>
        <a:p>
          <a:r>
            <a:rPr lang="de-DE"/>
            <a:t>Warum?</a:t>
          </a:r>
          <a:endParaRPr lang="en-US"/>
        </a:p>
      </dgm:t>
    </dgm:pt>
    <dgm:pt modelId="{F85F8F5B-F641-45A2-BD8C-BCF8532EDF37}" type="parTrans" cxnId="{44B24451-F3BD-4715-9619-590A8BA4C5C4}">
      <dgm:prSet/>
      <dgm:spPr/>
      <dgm:t>
        <a:bodyPr/>
        <a:lstStyle/>
        <a:p>
          <a:endParaRPr lang="en-US"/>
        </a:p>
      </dgm:t>
    </dgm:pt>
    <dgm:pt modelId="{15E641D2-C335-4629-AFA6-18DC13FC6AE1}" type="sibTrans" cxnId="{44B24451-F3BD-4715-9619-590A8BA4C5C4}">
      <dgm:prSet/>
      <dgm:spPr/>
      <dgm:t>
        <a:bodyPr/>
        <a:lstStyle/>
        <a:p>
          <a:endParaRPr lang="en-US"/>
        </a:p>
      </dgm:t>
    </dgm:pt>
    <dgm:pt modelId="{4570557A-837D-435C-A907-4956D43FC4D0}">
      <dgm:prSet/>
      <dgm:spPr/>
      <dgm:t>
        <a:bodyPr/>
        <a:lstStyle/>
        <a:p>
          <a:r>
            <a:rPr lang="de-DE"/>
            <a:t>Muskulatur der Gebärmutter muss sich erholen, Mutter muss sich erholen, und schließlich müssen sich Foeten IN der Gebärmutter erholen</a:t>
          </a:r>
          <a:endParaRPr lang="en-US"/>
        </a:p>
      </dgm:t>
    </dgm:pt>
    <dgm:pt modelId="{57EA9BBF-20AF-480B-B51A-5C9E06C0782D}" type="parTrans" cxnId="{F5306D42-84A4-4395-AFCB-BA99A62D5E77}">
      <dgm:prSet/>
      <dgm:spPr/>
      <dgm:t>
        <a:bodyPr/>
        <a:lstStyle/>
        <a:p>
          <a:endParaRPr lang="en-US"/>
        </a:p>
      </dgm:t>
    </dgm:pt>
    <dgm:pt modelId="{1A11D0D0-3462-4B9B-9208-6279A1D88992}" type="sibTrans" cxnId="{F5306D42-84A4-4395-AFCB-BA99A62D5E77}">
      <dgm:prSet/>
      <dgm:spPr/>
      <dgm:t>
        <a:bodyPr/>
        <a:lstStyle/>
        <a:p>
          <a:endParaRPr lang="en-US"/>
        </a:p>
      </dgm:t>
    </dgm:pt>
    <dgm:pt modelId="{58A773D2-C9A4-4D88-98FC-7DB402C79692}">
      <dgm:prSet/>
      <dgm:spPr/>
      <dgm:t>
        <a:bodyPr/>
        <a:lstStyle/>
        <a:p>
          <a:r>
            <a:rPr lang="de-DE"/>
            <a:t>Jede Hündin ist anders und jede Geburt ist anders</a:t>
          </a:r>
          <a:endParaRPr lang="en-US"/>
        </a:p>
      </dgm:t>
    </dgm:pt>
    <dgm:pt modelId="{08EFA2B7-72E3-49D7-97FF-B4C473DBC82E}" type="parTrans" cxnId="{3FE0383A-90F3-4A07-AB60-0B94A0D5BE96}">
      <dgm:prSet/>
      <dgm:spPr/>
      <dgm:t>
        <a:bodyPr/>
        <a:lstStyle/>
        <a:p>
          <a:endParaRPr lang="en-US"/>
        </a:p>
      </dgm:t>
    </dgm:pt>
    <dgm:pt modelId="{BCAF4122-F73D-4A6D-B694-38F7C62493BA}" type="sibTrans" cxnId="{3FE0383A-90F3-4A07-AB60-0B94A0D5BE96}">
      <dgm:prSet/>
      <dgm:spPr/>
      <dgm:t>
        <a:bodyPr/>
        <a:lstStyle/>
        <a:p>
          <a:endParaRPr lang="en-US"/>
        </a:p>
      </dgm:t>
    </dgm:pt>
    <dgm:pt modelId="{684F6ED5-B0D1-42DB-B45A-820566D38D68}" type="pres">
      <dgm:prSet presAssocID="{A0252E0B-6597-4D6F-99E8-9FF490B80907}" presName="linear" presStyleCnt="0">
        <dgm:presLayoutVars>
          <dgm:animLvl val="lvl"/>
          <dgm:resizeHandles val="exact"/>
        </dgm:presLayoutVars>
      </dgm:prSet>
      <dgm:spPr/>
    </dgm:pt>
    <dgm:pt modelId="{6CBDD0DF-0437-45E0-AB2F-7BE0CDF14378}" type="pres">
      <dgm:prSet presAssocID="{134F8BBB-30D9-4F20-91CB-AC742C223172}" presName="parentText" presStyleLbl="node1" presStyleIdx="0" presStyleCnt="4">
        <dgm:presLayoutVars>
          <dgm:chMax val="0"/>
          <dgm:bulletEnabled val="1"/>
        </dgm:presLayoutVars>
      </dgm:prSet>
      <dgm:spPr/>
    </dgm:pt>
    <dgm:pt modelId="{C0BB7214-8F38-4215-B44F-4D8282F72CEB}" type="pres">
      <dgm:prSet presAssocID="{85AD65B0-C384-4582-8A70-9DB82F3223FF}" presName="spacer" presStyleCnt="0"/>
      <dgm:spPr/>
    </dgm:pt>
    <dgm:pt modelId="{B27C35B0-BC96-4902-BFDC-FDB56FE8FC45}" type="pres">
      <dgm:prSet presAssocID="{B0E7F038-A5CC-4401-8011-73E5FDF9E96F}" presName="parentText" presStyleLbl="node1" presStyleIdx="1" presStyleCnt="4">
        <dgm:presLayoutVars>
          <dgm:chMax val="0"/>
          <dgm:bulletEnabled val="1"/>
        </dgm:presLayoutVars>
      </dgm:prSet>
      <dgm:spPr/>
    </dgm:pt>
    <dgm:pt modelId="{B91B38F0-1875-4A3F-AC98-1F7FA1D2B949}" type="pres">
      <dgm:prSet presAssocID="{15E641D2-C335-4629-AFA6-18DC13FC6AE1}" presName="spacer" presStyleCnt="0"/>
      <dgm:spPr/>
    </dgm:pt>
    <dgm:pt modelId="{BBABA466-694A-4767-9A24-323E1DEAB664}" type="pres">
      <dgm:prSet presAssocID="{4570557A-837D-435C-A907-4956D43FC4D0}" presName="parentText" presStyleLbl="node1" presStyleIdx="2" presStyleCnt="4">
        <dgm:presLayoutVars>
          <dgm:chMax val="0"/>
          <dgm:bulletEnabled val="1"/>
        </dgm:presLayoutVars>
      </dgm:prSet>
      <dgm:spPr/>
    </dgm:pt>
    <dgm:pt modelId="{A94A57AF-7AD6-4B8C-B261-DA99B879819D}" type="pres">
      <dgm:prSet presAssocID="{1A11D0D0-3462-4B9B-9208-6279A1D88992}" presName="spacer" presStyleCnt="0"/>
      <dgm:spPr/>
    </dgm:pt>
    <dgm:pt modelId="{4CC320D1-3CF5-47F4-A1A5-DFC96E6128B1}" type="pres">
      <dgm:prSet presAssocID="{58A773D2-C9A4-4D88-98FC-7DB402C79692}" presName="parentText" presStyleLbl="node1" presStyleIdx="3" presStyleCnt="4">
        <dgm:presLayoutVars>
          <dgm:chMax val="0"/>
          <dgm:bulletEnabled val="1"/>
        </dgm:presLayoutVars>
      </dgm:prSet>
      <dgm:spPr/>
    </dgm:pt>
  </dgm:ptLst>
  <dgm:cxnLst>
    <dgm:cxn modelId="{38E7E70E-28DD-43BB-A7E7-FDC69B60FAFD}" type="presOf" srcId="{B0E7F038-A5CC-4401-8011-73E5FDF9E96F}" destId="{B27C35B0-BC96-4902-BFDC-FDB56FE8FC45}" srcOrd="0" destOrd="0" presId="urn:microsoft.com/office/officeart/2005/8/layout/vList2"/>
    <dgm:cxn modelId="{3FE0383A-90F3-4A07-AB60-0B94A0D5BE96}" srcId="{A0252E0B-6597-4D6F-99E8-9FF490B80907}" destId="{58A773D2-C9A4-4D88-98FC-7DB402C79692}" srcOrd="3" destOrd="0" parTransId="{08EFA2B7-72E3-49D7-97FF-B4C473DBC82E}" sibTransId="{BCAF4122-F73D-4A6D-B694-38F7C62493BA}"/>
    <dgm:cxn modelId="{F5306D42-84A4-4395-AFCB-BA99A62D5E77}" srcId="{A0252E0B-6597-4D6F-99E8-9FF490B80907}" destId="{4570557A-837D-435C-A907-4956D43FC4D0}" srcOrd="2" destOrd="0" parTransId="{57EA9BBF-20AF-480B-B51A-5C9E06C0782D}" sibTransId="{1A11D0D0-3462-4B9B-9208-6279A1D88992}"/>
    <dgm:cxn modelId="{EA34AA64-61BE-41C1-A41F-E89ECF4AACE2}" type="presOf" srcId="{134F8BBB-30D9-4F20-91CB-AC742C223172}" destId="{6CBDD0DF-0437-45E0-AB2F-7BE0CDF14378}" srcOrd="0" destOrd="0" presId="urn:microsoft.com/office/officeart/2005/8/layout/vList2"/>
    <dgm:cxn modelId="{44B24451-F3BD-4715-9619-590A8BA4C5C4}" srcId="{A0252E0B-6597-4D6F-99E8-9FF490B80907}" destId="{B0E7F038-A5CC-4401-8011-73E5FDF9E96F}" srcOrd="1" destOrd="0" parTransId="{F85F8F5B-F641-45A2-BD8C-BCF8532EDF37}" sibTransId="{15E641D2-C335-4629-AFA6-18DC13FC6AE1}"/>
    <dgm:cxn modelId="{8901DE81-E8A2-4A8C-A079-1D837545335B}" type="presOf" srcId="{4570557A-837D-435C-A907-4956D43FC4D0}" destId="{BBABA466-694A-4767-9A24-323E1DEAB664}" srcOrd="0" destOrd="0" presId="urn:microsoft.com/office/officeart/2005/8/layout/vList2"/>
    <dgm:cxn modelId="{643F9BAF-F05F-412C-AD57-30521DE0B815}" srcId="{A0252E0B-6597-4D6F-99E8-9FF490B80907}" destId="{134F8BBB-30D9-4F20-91CB-AC742C223172}" srcOrd="0" destOrd="0" parTransId="{266396F4-ED20-4380-AFC5-6196F51BD6B6}" sibTransId="{85AD65B0-C384-4582-8A70-9DB82F3223FF}"/>
    <dgm:cxn modelId="{18D427B1-8139-4662-8BFE-513AB42979A5}" type="presOf" srcId="{A0252E0B-6597-4D6F-99E8-9FF490B80907}" destId="{684F6ED5-B0D1-42DB-B45A-820566D38D68}" srcOrd="0" destOrd="0" presId="urn:microsoft.com/office/officeart/2005/8/layout/vList2"/>
    <dgm:cxn modelId="{F61929C8-426E-46B3-8E55-5DD02160C2EA}" type="presOf" srcId="{58A773D2-C9A4-4D88-98FC-7DB402C79692}" destId="{4CC320D1-3CF5-47F4-A1A5-DFC96E6128B1}" srcOrd="0" destOrd="0" presId="urn:microsoft.com/office/officeart/2005/8/layout/vList2"/>
    <dgm:cxn modelId="{3EB36187-AC78-4177-9C74-66F135ACE530}" type="presParOf" srcId="{684F6ED5-B0D1-42DB-B45A-820566D38D68}" destId="{6CBDD0DF-0437-45E0-AB2F-7BE0CDF14378}" srcOrd="0" destOrd="0" presId="urn:microsoft.com/office/officeart/2005/8/layout/vList2"/>
    <dgm:cxn modelId="{63B63B06-74D3-44FA-A23E-58D700122FB7}" type="presParOf" srcId="{684F6ED5-B0D1-42DB-B45A-820566D38D68}" destId="{C0BB7214-8F38-4215-B44F-4D8282F72CEB}" srcOrd="1" destOrd="0" presId="urn:microsoft.com/office/officeart/2005/8/layout/vList2"/>
    <dgm:cxn modelId="{4C5DC66B-A843-4D37-BF18-95E7C087639B}" type="presParOf" srcId="{684F6ED5-B0D1-42DB-B45A-820566D38D68}" destId="{B27C35B0-BC96-4902-BFDC-FDB56FE8FC45}" srcOrd="2" destOrd="0" presId="urn:microsoft.com/office/officeart/2005/8/layout/vList2"/>
    <dgm:cxn modelId="{6E3C5A95-A891-4ECA-BDC6-02A45EF58B22}" type="presParOf" srcId="{684F6ED5-B0D1-42DB-B45A-820566D38D68}" destId="{B91B38F0-1875-4A3F-AC98-1F7FA1D2B949}" srcOrd="3" destOrd="0" presId="urn:microsoft.com/office/officeart/2005/8/layout/vList2"/>
    <dgm:cxn modelId="{0C25ADF9-54FB-4F3A-8DD7-29B14B081180}" type="presParOf" srcId="{684F6ED5-B0D1-42DB-B45A-820566D38D68}" destId="{BBABA466-694A-4767-9A24-323E1DEAB664}" srcOrd="4" destOrd="0" presId="urn:microsoft.com/office/officeart/2005/8/layout/vList2"/>
    <dgm:cxn modelId="{83669BC1-D0EF-4D93-8526-BF2C717D00C0}" type="presParOf" srcId="{684F6ED5-B0D1-42DB-B45A-820566D38D68}" destId="{A94A57AF-7AD6-4B8C-B261-DA99B879819D}" srcOrd="5" destOrd="0" presId="urn:microsoft.com/office/officeart/2005/8/layout/vList2"/>
    <dgm:cxn modelId="{ACDDFD2A-91BA-4ACE-A749-8AE4C28BE9E9}" type="presParOf" srcId="{684F6ED5-B0D1-42DB-B45A-820566D38D68}" destId="{4CC320D1-3CF5-47F4-A1A5-DFC96E6128B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DD0DF-0437-45E0-AB2F-7BE0CDF14378}">
      <dsp:nvSpPr>
        <dsp:cNvPr id="0" name=""/>
        <dsp:cNvSpPr/>
      </dsp:nvSpPr>
      <dsp:spPr>
        <a:xfrm>
          <a:off x="0" y="546561"/>
          <a:ext cx="4472040" cy="9348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Sowohl die Mutter, wie auch die Gebärmuttermuskulatur, wie auch die Foeten brauchen Pausen</a:t>
          </a:r>
          <a:endParaRPr lang="en-US" sz="1700" kern="1200"/>
        </a:p>
      </dsp:txBody>
      <dsp:txXfrm>
        <a:off x="45635" y="592196"/>
        <a:ext cx="4380770" cy="843560"/>
      </dsp:txXfrm>
    </dsp:sp>
    <dsp:sp modelId="{B27C35B0-BC96-4902-BFDC-FDB56FE8FC45}">
      <dsp:nvSpPr>
        <dsp:cNvPr id="0" name=""/>
        <dsp:cNvSpPr/>
      </dsp:nvSpPr>
      <dsp:spPr>
        <a:xfrm>
          <a:off x="0" y="1530351"/>
          <a:ext cx="4472040" cy="93483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Warum?</a:t>
          </a:r>
          <a:endParaRPr lang="en-US" sz="1700" kern="1200"/>
        </a:p>
      </dsp:txBody>
      <dsp:txXfrm>
        <a:off x="45635" y="1575986"/>
        <a:ext cx="4380770" cy="843560"/>
      </dsp:txXfrm>
    </dsp:sp>
    <dsp:sp modelId="{BBABA466-694A-4767-9A24-323E1DEAB664}">
      <dsp:nvSpPr>
        <dsp:cNvPr id="0" name=""/>
        <dsp:cNvSpPr/>
      </dsp:nvSpPr>
      <dsp:spPr>
        <a:xfrm>
          <a:off x="0" y="2514141"/>
          <a:ext cx="4472040" cy="93483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Muskulatur der Gebärmutter muss sich erholen, Mutter muss sich erholen, und schließlich müssen sich Foeten IN der Gebärmutter erholen</a:t>
          </a:r>
          <a:endParaRPr lang="en-US" sz="1700" kern="1200"/>
        </a:p>
      </dsp:txBody>
      <dsp:txXfrm>
        <a:off x="45635" y="2559776"/>
        <a:ext cx="4380770" cy="843560"/>
      </dsp:txXfrm>
    </dsp:sp>
    <dsp:sp modelId="{4CC320D1-3CF5-47F4-A1A5-DFC96E6128B1}">
      <dsp:nvSpPr>
        <dsp:cNvPr id="0" name=""/>
        <dsp:cNvSpPr/>
      </dsp:nvSpPr>
      <dsp:spPr>
        <a:xfrm>
          <a:off x="0" y="3497931"/>
          <a:ext cx="4472040" cy="93483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de-DE" sz="1700" kern="1200"/>
            <a:t>Jede Hündin ist anders und jede Geburt ist anders</a:t>
          </a:r>
          <a:endParaRPr lang="en-US" sz="1700" kern="1200"/>
        </a:p>
      </dsp:txBody>
      <dsp:txXfrm>
        <a:off x="45635" y="3543566"/>
        <a:ext cx="4380770" cy="843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044D0CE-1A5C-4963-9847-98F5303EFD05}" type="datetimeFigureOut">
              <a:rPr lang="de-DE" smtClean="0"/>
              <a:t>23.01.2024</a:t>
            </a:fld>
            <a:endParaRPr 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3B33F5-B623-414D-991C-043B167CF580}" type="slidenum">
              <a:rPr lang="de-DE" smtClean="0"/>
              <a:t>‹Nr.›</a:t>
            </a:fld>
            <a:endParaRPr lang="de-DE"/>
          </a:p>
        </p:txBody>
      </p:sp>
    </p:spTree>
    <p:extLst>
      <p:ext uri="{BB962C8B-B14F-4D97-AF65-F5344CB8AC3E}">
        <p14:creationId xmlns:p14="http://schemas.microsoft.com/office/powerpoint/2010/main" val="309826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Plazenten enthalten zwar viele Mineralstoffe u Hormone, können aber zu Durchfall bei Mutter und Welpen führen</a:t>
            </a:r>
          </a:p>
        </p:txBody>
      </p:sp>
      <p:sp>
        <p:nvSpPr>
          <p:cNvPr id="4" name="Foliennummernplatzhalter 3"/>
          <p:cNvSpPr>
            <a:spLocks noGrp="1"/>
          </p:cNvSpPr>
          <p:nvPr>
            <p:ph type="sldNum" sz="quarter" idx="10"/>
          </p:nvPr>
        </p:nvSpPr>
        <p:spPr/>
        <p:txBody>
          <a:bodyPr/>
          <a:lstStyle/>
          <a:p>
            <a:fld id="{E937DA3F-AB75-4F8F-B25C-A9AA99D94046}" type="slidenum">
              <a:rPr lang="de-DE" smtClean="0"/>
              <a:t>12</a:t>
            </a:fld>
            <a:endParaRPr lang="de-DE"/>
          </a:p>
        </p:txBody>
      </p:sp>
    </p:spTree>
    <p:extLst>
      <p:ext uri="{BB962C8B-B14F-4D97-AF65-F5344CB8AC3E}">
        <p14:creationId xmlns:p14="http://schemas.microsoft.com/office/powerpoint/2010/main" val="210893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49A050-F57A-48A2-809C-3808A0E8656F}"/>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p>
        </p:txBody>
      </p:sp>
      <p:sp>
        <p:nvSpPr>
          <p:cNvPr id="3" name="Untertitel 2">
            <a:extLst>
              <a:ext uri="{FF2B5EF4-FFF2-40B4-BE49-F238E27FC236}">
                <a16:creationId xmlns:a16="http://schemas.microsoft.com/office/drawing/2014/main" id="{9FFCCA60-BBEB-4F30-9FCB-C1659CE982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p>
        </p:txBody>
      </p:sp>
      <p:sp>
        <p:nvSpPr>
          <p:cNvPr id="4" name="Datumsplatzhalter 3">
            <a:extLst>
              <a:ext uri="{FF2B5EF4-FFF2-40B4-BE49-F238E27FC236}">
                <a16:creationId xmlns:a16="http://schemas.microsoft.com/office/drawing/2014/main" id="{FFD88DCE-B3E7-4EBC-AD1D-2CEBCE22E74D}"/>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5" name="Fußzeilenplatzhalter 4">
            <a:extLst>
              <a:ext uri="{FF2B5EF4-FFF2-40B4-BE49-F238E27FC236}">
                <a16:creationId xmlns:a16="http://schemas.microsoft.com/office/drawing/2014/main" id="{B8098361-0DAF-4080-A456-03A6B859A5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B63BF83-0E1B-489C-A020-C627F79AC18E}"/>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204494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EEFE7C-3FD8-450F-8C4A-29A61FF48EE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BC281A1C-6240-4DAC-A333-33E72A372D2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689E9F-19F3-4897-AE11-8345E88A52A1}"/>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5" name="Fußzeilenplatzhalter 4">
            <a:extLst>
              <a:ext uri="{FF2B5EF4-FFF2-40B4-BE49-F238E27FC236}">
                <a16:creationId xmlns:a16="http://schemas.microsoft.com/office/drawing/2014/main" id="{F62DC129-E2D6-481B-BA61-FCE419C76B9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89D52C5-9E91-418B-A258-3617100FBC5B}"/>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365120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0300D96-0655-4AC9-8F66-85B7B40F1982}"/>
              </a:ext>
            </a:extLst>
          </p:cNvPr>
          <p:cNvSpPr>
            <a:spLocks noGrp="1"/>
          </p:cNvSpPr>
          <p:nvPr>
            <p:ph type="title" orient="vert"/>
          </p:nvPr>
        </p:nvSpPr>
        <p:spPr>
          <a:xfrm>
            <a:off x="6543675" y="365125"/>
            <a:ext cx="1971675"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BC9BD233-F1D8-4C49-9B09-BBB837196DFA}"/>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C14DB66-E070-4713-9ED6-933C5478AE8B}"/>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5" name="Fußzeilenplatzhalter 4">
            <a:extLst>
              <a:ext uri="{FF2B5EF4-FFF2-40B4-BE49-F238E27FC236}">
                <a16:creationId xmlns:a16="http://schemas.microsoft.com/office/drawing/2014/main" id="{5FA34792-E910-4A5B-83B5-EDA3873F0D0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E74B623-A913-4014-A8A6-92C9DD15E108}"/>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194082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910633-40EC-4C40-A8CC-8319827ECC8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B216CE6-BBD5-44F0-A02C-0EF311EA3DC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1E0F7B-C20F-4002-BD00-8CBBD8C5E89D}"/>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5" name="Fußzeilenplatzhalter 4">
            <a:extLst>
              <a:ext uri="{FF2B5EF4-FFF2-40B4-BE49-F238E27FC236}">
                <a16:creationId xmlns:a16="http://schemas.microsoft.com/office/drawing/2014/main" id="{4E70FBC6-35C1-483F-9F64-A615A720F5A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A48F16E-74EB-4AD3-BB67-079AA5FC3A59}"/>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61458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A90A9-5D25-469F-AEA9-0EACC17730F0}"/>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p>
        </p:txBody>
      </p:sp>
      <p:sp>
        <p:nvSpPr>
          <p:cNvPr id="3" name="Textplatzhalter 2">
            <a:extLst>
              <a:ext uri="{FF2B5EF4-FFF2-40B4-BE49-F238E27FC236}">
                <a16:creationId xmlns:a16="http://schemas.microsoft.com/office/drawing/2014/main" id="{AF191BE2-73D5-47D8-9010-1089BFBA231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9C9FD10-1BD8-4B35-AE62-9FBD1A722BF8}"/>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5" name="Fußzeilenplatzhalter 4">
            <a:extLst>
              <a:ext uri="{FF2B5EF4-FFF2-40B4-BE49-F238E27FC236}">
                <a16:creationId xmlns:a16="http://schemas.microsoft.com/office/drawing/2014/main" id="{F367DDF9-167E-4064-A7F2-C84F45CA79A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AC93572-6C19-407D-BDC0-B20AD0C3BB83}"/>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348453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79838-2987-4FE0-824F-200F2CB788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61C0D70-1A4C-4305-819B-791550FD90E8}"/>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D7B40C4-39A0-448D-B105-086F136C905D}"/>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F1943C83-DEF9-44B2-B171-05D845ACEC8F}"/>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6" name="Fußzeilenplatzhalter 5">
            <a:extLst>
              <a:ext uri="{FF2B5EF4-FFF2-40B4-BE49-F238E27FC236}">
                <a16:creationId xmlns:a16="http://schemas.microsoft.com/office/drawing/2014/main" id="{D2CEC051-A28C-4BB0-B5FD-91F1D1DE94C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92D9EB4-BB17-40CB-8EC2-461FF202EAA3}"/>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403473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3BB8B-7E64-4563-8BE5-08C3E7A4AE64}"/>
              </a:ext>
            </a:extLst>
          </p:cNvPr>
          <p:cNvSpPr>
            <a:spLocks noGrp="1"/>
          </p:cNvSpPr>
          <p:nvPr>
            <p:ph type="title"/>
          </p:nvPr>
        </p:nvSpPr>
        <p:spPr>
          <a:xfrm>
            <a:off x="629841" y="365126"/>
            <a:ext cx="78867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3592369-5AA6-4478-94C7-140A1B34E8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DABCA3CD-8DF0-4860-9BBF-277234C4AAEE}"/>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5E2BF83-4A90-4F5B-A2C5-FBE6265BF9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EAE7D0CB-83B1-4A55-8404-B6810AFB3F50}"/>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392954B-1D0E-4407-8CC8-29A1CA75E35B}"/>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8" name="Fußzeilenplatzhalter 7">
            <a:extLst>
              <a:ext uri="{FF2B5EF4-FFF2-40B4-BE49-F238E27FC236}">
                <a16:creationId xmlns:a16="http://schemas.microsoft.com/office/drawing/2014/main" id="{41873719-562D-4024-B550-53C98899EF4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43C21F2-29F1-4DAF-93D7-1A045AF96814}"/>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795899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96146-A06E-47F2-BB62-11018386DE3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9CF62C2-5662-4F7F-B331-B3BA23582D7F}"/>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4" name="Fußzeilenplatzhalter 3">
            <a:extLst>
              <a:ext uri="{FF2B5EF4-FFF2-40B4-BE49-F238E27FC236}">
                <a16:creationId xmlns:a16="http://schemas.microsoft.com/office/drawing/2014/main" id="{19314994-A8B1-4AD9-9636-EA7C1805035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9E11EBA-7D03-40F2-9A71-CE7DA1F30224}"/>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27130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E85EC23-6FAD-41A2-8CB5-42C20662B903}"/>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3" name="Fußzeilenplatzhalter 2">
            <a:extLst>
              <a:ext uri="{FF2B5EF4-FFF2-40B4-BE49-F238E27FC236}">
                <a16:creationId xmlns:a16="http://schemas.microsoft.com/office/drawing/2014/main" id="{42988BE7-68B2-4233-AD13-66F76BB244D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5B30B2D-F3FD-4C7F-8B0E-FF569188A73E}"/>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160542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78E6D-EA7E-41A5-B3F1-7238E400B4B7}"/>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Inhaltsplatzhalter 2">
            <a:extLst>
              <a:ext uri="{FF2B5EF4-FFF2-40B4-BE49-F238E27FC236}">
                <a16:creationId xmlns:a16="http://schemas.microsoft.com/office/drawing/2014/main" id="{0FA3EEE3-9B24-4B95-9BC7-12CF57F9138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8AF61AC-80C2-49A2-9232-CD7D3DED3D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6BE986D9-2414-4777-A6EF-11308C7C68E7}"/>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6" name="Fußzeilenplatzhalter 5">
            <a:extLst>
              <a:ext uri="{FF2B5EF4-FFF2-40B4-BE49-F238E27FC236}">
                <a16:creationId xmlns:a16="http://schemas.microsoft.com/office/drawing/2014/main" id="{DF1B10B9-52B6-4A9C-8F20-250CE3E958E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482B4AB-5ED7-4291-BEBB-135150894C3C}"/>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2359222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C7A00-9B88-4B9B-A63E-908A395BF77B}"/>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p>
        </p:txBody>
      </p:sp>
      <p:sp>
        <p:nvSpPr>
          <p:cNvPr id="3" name="Bildplatzhalter 2">
            <a:extLst>
              <a:ext uri="{FF2B5EF4-FFF2-40B4-BE49-F238E27FC236}">
                <a16:creationId xmlns:a16="http://schemas.microsoft.com/office/drawing/2014/main" id="{054087D1-5488-4428-A50F-D51089E94D4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a:extLst>
              <a:ext uri="{FF2B5EF4-FFF2-40B4-BE49-F238E27FC236}">
                <a16:creationId xmlns:a16="http://schemas.microsoft.com/office/drawing/2014/main" id="{7CC51CA2-01DF-4D75-8B90-4D841B26644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0A6CB1F8-119A-496D-A77C-F08C6F5ABB6A}"/>
              </a:ext>
            </a:extLst>
          </p:cNvPr>
          <p:cNvSpPr>
            <a:spLocks noGrp="1"/>
          </p:cNvSpPr>
          <p:nvPr>
            <p:ph type="dt" sz="half" idx="10"/>
          </p:nvPr>
        </p:nvSpPr>
        <p:spPr/>
        <p:txBody>
          <a:bodyPr/>
          <a:lstStyle/>
          <a:p>
            <a:fld id="{86E70569-6550-4DB4-A6EB-6AD5672C0872}" type="datetimeFigureOut">
              <a:rPr lang="de-DE" smtClean="0"/>
              <a:pPr/>
              <a:t>23.01.2024</a:t>
            </a:fld>
            <a:endParaRPr lang="de-DE"/>
          </a:p>
        </p:txBody>
      </p:sp>
      <p:sp>
        <p:nvSpPr>
          <p:cNvPr id="6" name="Fußzeilenplatzhalter 5">
            <a:extLst>
              <a:ext uri="{FF2B5EF4-FFF2-40B4-BE49-F238E27FC236}">
                <a16:creationId xmlns:a16="http://schemas.microsoft.com/office/drawing/2014/main" id="{DBB79E77-C125-451C-A521-D35CFB9F6C3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C40E76B-F286-4C91-96B4-3F7A69B23B50}"/>
              </a:ext>
            </a:extLst>
          </p:cNvPr>
          <p:cNvSpPr>
            <a:spLocks noGrp="1"/>
          </p:cNvSpPr>
          <p:nvPr>
            <p:ph type="sldNum" sz="quarter" idx="12"/>
          </p:nvPr>
        </p:nvSpPr>
        <p:spPr/>
        <p:txBody>
          <a:bodyPr/>
          <a:lstStyle/>
          <a:p>
            <a:fld id="{EC9B1334-84B9-4175-9DC6-82913EF6ED93}" type="slidenum">
              <a:rPr lang="de-DE" smtClean="0"/>
              <a:pPr/>
              <a:t>‹Nr.›</a:t>
            </a:fld>
            <a:endParaRPr lang="de-DE"/>
          </a:p>
        </p:txBody>
      </p:sp>
    </p:spTree>
    <p:extLst>
      <p:ext uri="{BB962C8B-B14F-4D97-AF65-F5344CB8AC3E}">
        <p14:creationId xmlns:p14="http://schemas.microsoft.com/office/powerpoint/2010/main" val="3138351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D859D26-EB5D-4875-AF98-88EABD3A1F2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FEE3BBB-E837-4DC0-9DF9-E5C0FF0B90B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C7EE00-E4E4-4A27-983C-CD8170F7B33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6E70569-6550-4DB4-A6EB-6AD5672C0872}" type="datetimeFigureOut">
              <a:rPr lang="de-DE" smtClean="0"/>
              <a:pPr/>
              <a:t>23.01.2024</a:t>
            </a:fld>
            <a:endParaRPr lang="de-DE"/>
          </a:p>
        </p:txBody>
      </p:sp>
      <p:sp>
        <p:nvSpPr>
          <p:cNvPr id="5" name="Fußzeilenplatzhalter 4">
            <a:extLst>
              <a:ext uri="{FF2B5EF4-FFF2-40B4-BE49-F238E27FC236}">
                <a16:creationId xmlns:a16="http://schemas.microsoft.com/office/drawing/2014/main" id="{D9D53A1E-A0D5-4445-A9E5-55B01D6BE62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8C82BE3-245F-41BF-8763-B686CE9F6BA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9B1334-84B9-4175-9DC6-82913EF6ED93}" type="slidenum">
              <a:rPr lang="de-DE" smtClean="0"/>
              <a:pPr/>
              <a:t>‹Nr.›</a:t>
            </a:fld>
            <a:endParaRPr lang="de-DE"/>
          </a:p>
        </p:txBody>
      </p:sp>
    </p:spTree>
    <p:extLst>
      <p:ext uri="{BB962C8B-B14F-4D97-AF65-F5344CB8AC3E}">
        <p14:creationId xmlns:p14="http://schemas.microsoft.com/office/powerpoint/2010/main" val="426626920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tierarzt-besigheim.d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480060" y="325369"/>
            <a:ext cx="3276451" cy="1956841"/>
          </a:xfrm>
        </p:spPr>
        <p:txBody>
          <a:bodyPr vert="horz" lIns="91440" tIns="45720" rIns="91440" bIns="45720" rtlCol="0" anchor="b">
            <a:normAutofit/>
          </a:bodyPr>
          <a:lstStyle/>
          <a:p>
            <a:pPr algn="l" defTabSz="914400"/>
            <a:r>
              <a:rPr lang="en-US" sz="3200" dirty="0" err="1"/>
              <a:t>Geburt</a:t>
            </a:r>
            <a:r>
              <a:rPr lang="en-US" sz="3200" dirty="0"/>
              <a:t>-was </a:t>
            </a:r>
            <a:r>
              <a:rPr lang="en-US" sz="3200" dirty="0" err="1"/>
              <a:t>kann</a:t>
            </a:r>
            <a:r>
              <a:rPr lang="en-US" sz="3200" dirty="0"/>
              <a:t> ich tun, was muss ich </a:t>
            </a:r>
            <a:r>
              <a:rPr lang="en-US" sz="3200" dirty="0" err="1"/>
              <a:t>lassen</a:t>
            </a:r>
            <a:r>
              <a:rPr lang="en-US" sz="3200" dirty="0"/>
              <a:t>?</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tertitel 2"/>
          <p:cNvSpPr>
            <a:spLocks noGrp="1"/>
          </p:cNvSpPr>
          <p:nvPr>
            <p:ph type="subTitle" idx="1"/>
          </p:nvPr>
        </p:nvSpPr>
        <p:spPr>
          <a:xfrm>
            <a:off x="480060" y="2872899"/>
            <a:ext cx="3182691" cy="3320668"/>
          </a:xfrm>
        </p:spPr>
        <p:txBody>
          <a:bodyPr vert="horz" lIns="91440" tIns="45720" rIns="91440" bIns="45720" rtlCol="0">
            <a:normAutofit/>
          </a:bodyPr>
          <a:lstStyle/>
          <a:p>
            <a:pPr indent="-228600" algn="l" defTabSz="914400">
              <a:buFont typeface="Arial" panose="020B0604020202020204" pitchFamily="34" charset="0"/>
              <a:buChar char="•"/>
            </a:pPr>
            <a:endParaRPr lang="en-US" sz="1900"/>
          </a:p>
          <a:p>
            <a:pPr indent="-228600" algn="l" defTabSz="914400">
              <a:buFont typeface="Arial" panose="020B0604020202020204" pitchFamily="34" charset="0"/>
              <a:buChar char="•"/>
            </a:pPr>
            <a:endParaRPr lang="en-US" sz="1900"/>
          </a:p>
          <a:p>
            <a:pPr indent="-228600" algn="l" defTabSz="914400">
              <a:buFont typeface="Arial" panose="020B0604020202020204" pitchFamily="34" charset="0"/>
              <a:buChar char="•"/>
            </a:pPr>
            <a:endParaRPr lang="en-US" sz="1900">
              <a:hlinkClick r:id="rId2"/>
            </a:endParaRPr>
          </a:p>
          <a:p>
            <a:pPr indent="-228600" algn="l" defTabSz="914400">
              <a:buFont typeface="Arial" panose="020B0604020202020204" pitchFamily="34" charset="0"/>
              <a:buChar char="•"/>
            </a:pPr>
            <a:endParaRPr lang="en-US" sz="1900">
              <a:hlinkClick r:id="rId2"/>
            </a:endParaRPr>
          </a:p>
          <a:p>
            <a:pPr indent="-228600" algn="l" defTabSz="914400">
              <a:buFont typeface="Arial" panose="020B0604020202020204" pitchFamily="34" charset="0"/>
              <a:buChar char="•"/>
            </a:pPr>
            <a:r>
              <a:rPr lang="en-US" sz="1900">
                <a:hlinkClick r:id="rId2"/>
              </a:rPr>
              <a:t>www.tierarzt-besigheim.de</a:t>
            </a:r>
            <a:endParaRPr lang="en-US" sz="1900"/>
          </a:p>
        </p:txBody>
      </p:sp>
      <p:pic>
        <p:nvPicPr>
          <p:cNvPr id="12" name="Grafik 11" descr="Ein Bild, das drinnen, Katze, Hund, legend enthält.&#10;&#10;Automatisch generierte Beschreibung">
            <a:extLst>
              <a:ext uri="{FF2B5EF4-FFF2-40B4-BE49-F238E27FC236}">
                <a16:creationId xmlns:a16="http://schemas.microsoft.com/office/drawing/2014/main" id="{02581F6A-810B-4C7F-B04C-436950A495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35EF4-BFB5-4B28-8B31-233045273074}"/>
              </a:ext>
            </a:extLst>
          </p:cNvPr>
          <p:cNvSpPr>
            <a:spLocks noGrp="1"/>
          </p:cNvSpPr>
          <p:nvPr>
            <p:ph type="title"/>
          </p:nvPr>
        </p:nvSpPr>
        <p:spPr/>
        <p:txBody>
          <a:bodyPr/>
          <a:lstStyle/>
          <a:p>
            <a:r>
              <a:rPr lang="de-DE" dirty="0"/>
              <a:t>Anzeichen der bevorstehenden Geburt</a:t>
            </a:r>
            <a:br>
              <a:rPr lang="de-DE" dirty="0"/>
            </a:br>
            <a:r>
              <a:rPr lang="de-DE" dirty="0"/>
              <a:t>nach </a:t>
            </a:r>
            <a:r>
              <a:rPr lang="de-DE" dirty="0" err="1"/>
              <a:t>Bostedt</a:t>
            </a:r>
            <a:r>
              <a:rPr lang="de-DE" dirty="0"/>
              <a:t>, 2016</a:t>
            </a:r>
          </a:p>
        </p:txBody>
      </p:sp>
      <p:sp>
        <p:nvSpPr>
          <p:cNvPr id="3" name="Textplatzhalter 2">
            <a:extLst>
              <a:ext uri="{FF2B5EF4-FFF2-40B4-BE49-F238E27FC236}">
                <a16:creationId xmlns:a16="http://schemas.microsoft.com/office/drawing/2014/main" id="{1A1C75FC-50EB-4C57-B283-CB4F1C35381A}"/>
              </a:ext>
            </a:extLst>
          </p:cNvPr>
          <p:cNvSpPr>
            <a:spLocks noGrp="1"/>
          </p:cNvSpPr>
          <p:nvPr>
            <p:ph type="body" idx="1"/>
          </p:nvPr>
        </p:nvSpPr>
        <p:spPr/>
        <p:txBody>
          <a:bodyPr/>
          <a:lstStyle/>
          <a:p>
            <a:r>
              <a:rPr lang="de-DE" dirty="0"/>
              <a:t>Symptome</a:t>
            </a:r>
          </a:p>
        </p:txBody>
      </p:sp>
      <mc:AlternateContent xmlns:mc="http://schemas.openxmlformats.org/markup-compatibility/2006" xmlns:a14="http://schemas.microsoft.com/office/drawing/2010/main">
        <mc:Choice Requires="a14">
          <p:sp>
            <p:nvSpPr>
              <p:cNvPr id="4" name="Inhaltsplatzhalter 3">
                <a:extLst>
                  <a:ext uri="{FF2B5EF4-FFF2-40B4-BE49-F238E27FC236}">
                    <a16:creationId xmlns:a16="http://schemas.microsoft.com/office/drawing/2014/main" id="{7BFE9F75-8CC0-4BEB-80D8-FEC382888CD7}"/>
                  </a:ext>
                </a:extLst>
              </p:cNvPr>
              <p:cNvSpPr>
                <a:spLocks noGrp="1"/>
              </p:cNvSpPr>
              <p:nvPr>
                <p:ph sz="half" idx="2"/>
              </p:nvPr>
            </p:nvSpPr>
            <p:spPr/>
            <p:txBody>
              <a:bodyPr>
                <a:normAutofit lnSpcReduction="10000"/>
              </a:bodyPr>
              <a:lstStyle/>
              <a:p>
                <a:r>
                  <a:rPr lang="de-DE" sz="1200" dirty="0"/>
                  <a:t>Suche nach Geburtsplatz</a:t>
                </a:r>
              </a:p>
              <a:p>
                <a:r>
                  <a:rPr lang="de-DE" sz="1200" dirty="0"/>
                  <a:t>Haarausfall an der Bauchunterseite</a:t>
                </a:r>
              </a:p>
              <a:p>
                <a:r>
                  <a:rPr lang="de-DE" sz="1200" dirty="0"/>
                  <a:t>Milch im Gesäuge</a:t>
                </a:r>
              </a:p>
              <a:p>
                <a:r>
                  <a:rPr lang="de-DE" sz="1200" dirty="0"/>
                  <a:t>Vermehrter Kot- und Urinabsatz</a:t>
                </a:r>
              </a:p>
              <a:p>
                <a:r>
                  <a:rPr lang="de-DE" sz="1200" dirty="0"/>
                  <a:t>Unruhe</a:t>
                </a:r>
              </a:p>
              <a:p>
                <a:r>
                  <a:rPr lang="de-DE" sz="1200" dirty="0"/>
                  <a:t>Vermehrte Anhänglichkeit</a:t>
                </a:r>
              </a:p>
              <a:p>
                <a:r>
                  <a:rPr lang="de-DE" sz="1200" dirty="0"/>
                  <a:t>Körpertemperatur </a:t>
                </a:r>
                <a14:m>
                  <m:oMath xmlns:m="http://schemas.openxmlformats.org/officeDocument/2006/math">
                    <m:r>
                      <a:rPr lang="de-DE" sz="1200" i="1" smtClean="0">
                        <a:latin typeface="Cambria Math" panose="02040503050406030204" pitchFamily="18" charset="0"/>
                        <a:ea typeface="Cambria Math" panose="02040503050406030204" pitchFamily="18" charset="0"/>
                      </a:rPr>
                      <m:t>↓</m:t>
                    </m:r>
                  </m:oMath>
                </a14:m>
                <a:endParaRPr lang="de-DE" sz="1200" dirty="0"/>
              </a:p>
              <a:p>
                <a:r>
                  <a:rPr lang="de-DE" sz="1200" dirty="0"/>
                  <a:t>Zittern</a:t>
                </a:r>
              </a:p>
              <a:p>
                <a:r>
                  <a:rPr lang="de-DE" sz="1200" dirty="0"/>
                  <a:t>Hecheln</a:t>
                </a:r>
              </a:p>
              <a:p>
                <a:r>
                  <a:rPr lang="de-DE" sz="1200" dirty="0"/>
                  <a:t>Lecken an Vulva</a:t>
                </a:r>
              </a:p>
              <a:p>
                <a:r>
                  <a:rPr lang="de-DE" sz="1200" dirty="0"/>
                  <a:t>Lautäußerungen</a:t>
                </a:r>
              </a:p>
              <a:p>
                <a:r>
                  <a:rPr lang="de-DE" sz="1200" dirty="0" err="1"/>
                  <a:t>Seitl</a:t>
                </a:r>
                <a:r>
                  <a:rPr lang="de-DE" sz="1200" dirty="0"/>
                  <a:t>. Liegen mit gestreckten Beinen</a:t>
                </a:r>
              </a:p>
              <a:p>
                <a:r>
                  <a:rPr lang="de-DE" sz="1200" dirty="0"/>
                  <a:t>Heben der Rute</a:t>
                </a:r>
              </a:p>
              <a:p>
                <a:r>
                  <a:rPr lang="de-DE" sz="1200" dirty="0"/>
                  <a:t>Kontraktion des Aftermuskels</a:t>
                </a:r>
              </a:p>
            </p:txBody>
          </p:sp>
        </mc:Choice>
        <mc:Fallback xmlns="">
          <p:sp>
            <p:nvSpPr>
              <p:cNvPr id="4" name="Inhaltsplatzhalter 3">
                <a:extLst>
                  <a:ext uri="{FF2B5EF4-FFF2-40B4-BE49-F238E27FC236}">
                    <a16:creationId xmlns:a16="http://schemas.microsoft.com/office/drawing/2014/main" id="{7BFE9F75-8CC0-4BEB-80D8-FEC382888CD7}"/>
                  </a:ext>
                </a:extLst>
              </p:cNvPr>
              <p:cNvSpPr>
                <a:spLocks noGrp="1" noRot="1" noChangeAspect="1" noMove="1" noResize="1" noEditPoints="1" noAdjustHandles="1" noChangeArrowheads="1" noChangeShapeType="1" noTextEdit="1"/>
              </p:cNvSpPr>
              <p:nvPr>
                <p:ph sz="half" idx="2"/>
              </p:nvPr>
            </p:nvSpPr>
            <p:spPr>
              <a:blipFill>
                <a:blip r:embed="rId2"/>
                <a:stretch>
                  <a:fillRect t="-993"/>
                </a:stretch>
              </a:blipFill>
            </p:spPr>
            <p:txBody>
              <a:bodyPr/>
              <a:lstStyle/>
              <a:p>
                <a:r>
                  <a:rPr lang="de-DE">
                    <a:noFill/>
                  </a:rPr>
                  <a:t> </a:t>
                </a:r>
              </a:p>
            </p:txBody>
          </p:sp>
        </mc:Fallback>
      </mc:AlternateContent>
      <p:sp>
        <p:nvSpPr>
          <p:cNvPr id="5" name="Textplatzhalter 4">
            <a:extLst>
              <a:ext uri="{FF2B5EF4-FFF2-40B4-BE49-F238E27FC236}">
                <a16:creationId xmlns:a16="http://schemas.microsoft.com/office/drawing/2014/main" id="{4A6C1AFB-CAD5-43EE-8485-2AA3B9ECBA39}"/>
              </a:ext>
            </a:extLst>
          </p:cNvPr>
          <p:cNvSpPr>
            <a:spLocks noGrp="1"/>
          </p:cNvSpPr>
          <p:nvPr>
            <p:ph type="body" sz="quarter" idx="3"/>
          </p:nvPr>
        </p:nvSpPr>
        <p:spPr/>
        <p:txBody>
          <a:bodyPr/>
          <a:lstStyle/>
          <a:p>
            <a:r>
              <a:rPr lang="de-DE" dirty="0" err="1"/>
              <a:t>Durchschnittl</a:t>
            </a:r>
            <a:r>
              <a:rPr lang="de-DE" dirty="0"/>
              <a:t> Zeitraum ante partum</a:t>
            </a:r>
          </a:p>
        </p:txBody>
      </p:sp>
      <p:sp>
        <p:nvSpPr>
          <p:cNvPr id="6" name="Inhaltsplatzhalter 5">
            <a:extLst>
              <a:ext uri="{FF2B5EF4-FFF2-40B4-BE49-F238E27FC236}">
                <a16:creationId xmlns:a16="http://schemas.microsoft.com/office/drawing/2014/main" id="{1EA66345-E348-4915-A42D-0FD9E0687C1F}"/>
              </a:ext>
            </a:extLst>
          </p:cNvPr>
          <p:cNvSpPr>
            <a:spLocks noGrp="1"/>
          </p:cNvSpPr>
          <p:nvPr>
            <p:ph sz="quarter" idx="4"/>
          </p:nvPr>
        </p:nvSpPr>
        <p:spPr/>
        <p:txBody>
          <a:bodyPr>
            <a:normAutofit lnSpcReduction="10000"/>
          </a:bodyPr>
          <a:lstStyle/>
          <a:p>
            <a:pPr marL="0" indent="0">
              <a:buNone/>
            </a:pPr>
            <a:r>
              <a:rPr lang="de-DE" sz="1200" dirty="0"/>
              <a:t>4 Tage</a:t>
            </a:r>
          </a:p>
          <a:p>
            <a:pPr marL="0" indent="0">
              <a:buNone/>
            </a:pPr>
            <a:r>
              <a:rPr lang="de-DE" sz="1200" dirty="0"/>
              <a:t>4 Tage</a:t>
            </a:r>
          </a:p>
          <a:p>
            <a:pPr marL="0" indent="0">
              <a:buNone/>
            </a:pPr>
            <a:r>
              <a:rPr lang="de-DE" sz="1200" dirty="0"/>
              <a:t>2 Tage</a:t>
            </a:r>
          </a:p>
          <a:p>
            <a:pPr marL="0" indent="0">
              <a:buNone/>
            </a:pPr>
            <a:r>
              <a:rPr lang="de-DE" sz="1200" dirty="0"/>
              <a:t>2 Tage</a:t>
            </a:r>
          </a:p>
          <a:p>
            <a:pPr marL="0" indent="0">
              <a:buNone/>
            </a:pPr>
            <a:r>
              <a:rPr lang="de-DE" sz="1200" dirty="0"/>
              <a:t>24 Stunden</a:t>
            </a:r>
          </a:p>
          <a:p>
            <a:pPr marL="0" indent="0">
              <a:buNone/>
            </a:pPr>
            <a:r>
              <a:rPr lang="de-DE" sz="1200" dirty="0"/>
              <a:t>24 Stunden</a:t>
            </a:r>
          </a:p>
          <a:p>
            <a:pPr marL="0" indent="0">
              <a:buNone/>
            </a:pPr>
            <a:r>
              <a:rPr lang="de-DE" sz="1200" dirty="0"/>
              <a:t>24 Stunden</a:t>
            </a:r>
          </a:p>
          <a:p>
            <a:pPr marL="0" indent="0">
              <a:buNone/>
            </a:pPr>
            <a:r>
              <a:rPr lang="de-DE" sz="1200" dirty="0"/>
              <a:t>12 Stunden</a:t>
            </a:r>
          </a:p>
          <a:p>
            <a:pPr marL="0" indent="0">
              <a:buNone/>
            </a:pPr>
            <a:r>
              <a:rPr lang="de-DE" sz="1200" dirty="0"/>
              <a:t>12 Stunden</a:t>
            </a:r>
          </a:p>
          <a:p>
            <a:pPr marL="0" indent="0">
              <a:buNone/>
            </a:pPr>
            <a:r>
              <a:rPr lang="de-DE" sz="1200" dirty="0"/>
              <a:t>12 Stunden</a:t>
            </a:r>
          </a:p>
          <a:p>
            <a:pPr marL="0" indent="0">
              <a:buNone/>
            </a:pPr>
            <a:r>
              <a:rPr lang="de-DE" sz="1200" dirty="0"/>
              <a:t>8 Stunden</a:t>
            </a:r>
          </a:p>
          <a:p>
            <a:pPr marL="0" indent="0">
              <a:buNone/>
            </a:pPr>
            <a:r>
              <a:rPr lang="de-DE" sz="1200" dirty="0"/>
              <a:t>2 Stunden</a:t>
            </a:r>
          </a:p>
          <a:p>
            <a:pPr marL="0" indent="0">
              <a:buNone/>
            </a:pPr>
            <a:r>
              <a:rPr lang="de-DE" sz="1200" dirty="0"/>
              <a:t>1 Stunde</a:t>
            </a:r>
          </a:p>
          <a:p>
            <a:pPr marL="0" indent="0">
              <a:buNone/>
            </a:pPr>
            <a:r>
              <a:rPr lang="de-DE" sz="1200" dirty="0"/>
              <a:t>1 Stunde</a:t>
            </a:r>
          </a:p>
        </p:txBody>
      </p:sp>
    </p:spTree>
    <p:extLst>
      <p:ext uri="{BB962C8B-B14F-4D97-AF65-F5344CB8AC3E}">
        <p14:creationId xmlns:p14="http://schemas.microsoft.com/office/powerpoint/2010/main" val="47141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80060" y="325369"/>
            <a:ext cx="3276451" cy="1956841"/>
          </a:xfrm>
        </p:spPr>
        <p:txBody>
          <a:bodyPr anchor="b">
            <a:normAutofit/>
          </a:bodyPr>
          <a:lstStyle/>
          <a:p>
            <a:r>
              <a:rPr lang="de-DE" sz="4700"/>
              <a:t>Fruchtsack des Hundes</a:t>
            </a: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480060" y="2872899"/>
            <a:ext cx="3182691" cy="3320668"/>
          </a:xfrm>
        </p:spPr>
        <p:txBody>
          <a:bodyPr>
            <a:normAutofit/>
          </a:bodyPr>
          <a:lstStyle/>
          <a:p>
            <a:pPr marL="0" indent="0">
              <a:buNone/>
            </a:pPr>
            <a:r>
              <a:rPr lang="de-DE" sz="1050" dirty="0"/>
              <a:t>Zeichnung : Angelina Mielke</a:t>
            </a:r>
          </a:p>
          <a:p>
            <a:endParaRPr lang="de-DE" sz="1300" dirty="0"/>
          </a:p>
          <a:p>
            <a:pPr marL="0" indent="0">
              <a:buNone/>
            </a:pPr>
            <a:r>
              <a:rPr lang="de-DE" sz="1300" dirty="0"/>
              <a:t>1 Amnionhöhle</a:t>
            </a:r>
          </a:p>
          <a:p>
            <a:endParaRPr lang="de-DE" sz="1300" dirty="0"/>
          </a:p>
          <a:p>
            <a:pPr marL="0" indent="0">
              <a:buNone/>
            </a:pPr>
            <a:r>
              <a:rPr lang="de-DE" sz="1300" dirty="0"/>
              <a:t>2 </a:t>
            </a:r>
            <a:r>
              <a:rPr lang="de-DE" sz="1300" dirty="0" err="1"/>
              <a:t>Amninonhülle</a:t>
            </a:r>
            <a:r>
              <a:rPr lang="de-DE" sz="1300" dirty="0"/>
              <a:t> oder Kopfkappe </a:t>
            </a:r>
          </a:p>
          <a:p>
            <a:endParaRPr lang="de-DE" sz="1300" dirty="0"/>
          </a:p>
          <a:p>
            <a:pPr marL="0" indent="0">
              <a:buNone/>
            </a:pPr>
            <a:r>
              <a:rPr lang="de-DE" sz="1300" dirty="0"/>
              <a:t>3 </a:t>
            </a:r>
            <a:r>
              <a:rPr lang="de-DE" sz="1300" dirty="0" err="1"/>
              <a:t>Allantoishöhle</a:t>
            </a:r>
            <a:endParaRPr lang="de-DE" sz="1300" dirty="0"/>
          </a:p>
          <a:p>
            <a:endParaRPr lang="de-DE" sz="1300" dirty="0"/>
          </a:p>
          <a:p>
            <a:pPr marL="0" indent="0">
              <a:buNone/>
            </a:pPr>
            <a:r>
              <a:rPr lang="de-DE" sz="1300" dirty="0"/>
              <a:t>4 </a:t>
            </a:r>
            <a:r>
              <a:rPr lang="de-DE" sz="1300" dirty="0" err="1"/>
              <a:t>Allantochorion</a:t>
            </a:r>
            <a:endParaRPr lang="de-DE" sz="1300" dirty="0"/>
          </a:p>
          <a:p>
            <a:endParaRPr lang="de-DE" sz="1300" dirty="0"/>
          </a:p>
          <a:p>
            <a:pPr marL="0" indent="0">
              <a:buNone/>
            </a:pPr>
            <a:r>
              <a:rPr lang="de-DE" sz="1300" dirty="0"/>
              <a:t>5  Placenta </a:t>
            </a:r>
            <a:r>
              <a:rPr lang="de-DE" sz="1300" dirty="0" err="1"/>
              <a:t>zonaria</a:t>
            </a:r>
            <a:endParaRPr lang="de-DE" sz="1300" dirty="0"/>
          </a:p>
          <a:p>
            <a:endParaRPr lang="de-DE" sz="1300" dirty="0"/>
          </a:p>
        </p:txBody>
      </p:sp>
      <p:pic>
        <p:nvPicPr>
          <p:cNvPr id="4" name="Grafi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82633" y="8143"/>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47862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9285"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6">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11665"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358485" y="1122363"/>
            <a:ext cx="3017520" cy="3204134"/>
          </a:xfrm>
        </p:spPr>
        <p:txBody>
          <a:bodyPr vert="horz" lIns="91440" tIns="45720" rIns="91440" bIns="45720" rtlCol="0" anchor="b">
            <a:normAutofit/>
          </a:bodyPr>
          <a:lstStyle/>
          <a:p>
            <a:pPr defTabSz="914400"/>
            <a:r>
              <a:rPr lang="en-US" sz="4200" kern="1200">
                <a:solidFill>
                  <a:schemeClr val="tx1"/>
                </a:solidFill>
                <a:latin typeface="+mj-lt"/>
                <a:ea typeface="+mj-ea"/>
                <a:cs typeface="+mj-cs"/>
              </a:rPr>
              <a:t>Plazenta</a:t>
            </a:r>
            <a:br>
              <a:rPr lang="en-US" sz="4200" kern="1200">
                <a:solidFill>
                  <a:schemeClr val="tx1"/>
                </a:solidFill>
                <a:latin typeface="+mj-lt"/>
                <a:ea typeface="+mj-ea"/>
                <a:cs typeface="+mj-cs"/>
              </a:rPr>
            </a:br>
            <a:endParaRPr lang="en-US" sz="4200" kern="1200">
              <a:solidFill>
                <a:schemeClr val="tx1"/>
              </a:solidFill>
              <a:latin typeface="+mj-lt"/>
              <a:ea typeface="+mj-ea"/>
              <a:cs typeface="+mj-cs"/>
            </a:endParaRP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nhaltsplatzhalter 6" descr="Ein Bild, das Dessert enthält.&#10;&#10;Automatisch generierte Beschreibung">
            <a:extLst>
              <a:ext uri="{FF2B5EF4-FFF2-40B4-BE49-F238E27FC236}">
                <a16:creationId xmlns:a16="http://schemas.microsoft.com/office/drawing/2014/main" id="{24E8EB4C-B766-4D9C-975F-8543621ADA43}"/>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rot="5400000">
            <a:off x="3736390" y="1316278"/>
            <a:ext cx="5455380" cy="4074191"/>
          </a:xfrm>
          <a:prstGeom prst="rect">
            <a:avLst/>
          </a:prstGeom>
        </p:spPr>
      </p:pic>
    </p:spTree>
    <p:extLst>
      <p:ext uri="{BB962C8B-B14F-4D97-AF65-F5344CB8AC3E}">
        <p14:creationId xmlns:p14="http://schemas.microsoft.com/office/powerpoint/2010/main" val="3052469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BA5B45B-5F2C-4304-A185-95D415F4F22D}"/>
              </a:ext>
            </a:extLst>
          </p:cNvPr>
          <p:cNvSpPr>
            <a:spLocks noGrp="1"/>
          </p:cNvSpPr>
          <p:nvPr>
            <p:ph type="title"/>
          </p:nvPr>
        </p:nvSpPr>
        <p:spPr>
          <a:xfrm>
            <a:off x="628650" y="365125"/>
            <a:ext cx="7886700" cy="1325563"/>
          </a:xfrm>
        </p:spPr>
        <p:txBody>
          <a:bodyPr>
            <a:normAutofit/>
          </a:bodyPr>
          <a:lstStyle/>
          <a:p>
            <a:r>
              <a:rPr lang="de-DE" sz="4300"/>
              <a:t> </a:t>
            </a:r>
            <a:r>
              <a:rPr lang="de-DE" sz="4300" b="1"/>
              <a:t>Geburtsphasen :</a:t>
            </a:r>
            <a:br>
              <a:rPr lang="de-DE" sz="4300"/>
            </a:br>
            <a:r>
              <a:rPr lang="de-DE" sz="4300"/>
              <a:t>1.Vorbereitungsphase</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95D23F00-82B8-46A6-89D0-9270F8B020CA}"/>
              </a:ext>
            </a:extLst>
          </p:cNvPr>
          <p:cNvSpPr>
            <a:spLocks noGrp="1"/>
          </p:cNvSpPr>
          <p:nvPr>
            <p:ph idx="1"/>
          </p:nvPr>
        </p:nvSpPr>
        <p:spPr>
          <a:xfrm>
            <a:off x="628650" y="1929384"/>
            <a:ext cx="7886700" cy="4251960"/>
          </a:xfrm>
        </p:spPr>
        <p:txBody>
          <a:bodyPr>
            <a:normAutofit/>
          </a:bodyPr>
          <a:lstStyle/>
          <a:p>
            <a:pPr marL="0" indent="0">
              <a:buNone/>
            </a:pPr>
            <a:r>
              <a:rPr lang="de-DE" sz="1900" dirty="0"/>
              <a:t>Passiert damit es überhaupt los gehen kann , dauert </a:t>
            </a:r>
            <a:r>
              <a:rPr lang="de-DE" sz="1900" b="1" dirty="0"/>
              <a:t>mehrere Tage</a:t>
            </a:r>
          </a:p>
          <a:p>
            <a:pPr marL="0" indent="0">
              <a:buNone/>
            </a:pPr>
            <a:endParaRPr lang="de-DE" sz="1900" dirty="0"/>
          </a:p>
          <a:p>
            <a:r>
              <a:rPr lang="de-DE" sz="1900" dirty="0"/>
              <a:t>Signal geht von den </a:t>
            </a:r>
            <a:r>
              <a:rPr lang="de-DE" sz="1900" dirty="0" err="1"/>
              <a:t>Foeten</a:t>
            </a:r>
            <a:r>
              <a:rPr lang="de-DE" sz="1900" dirty="0"/>
              <a:t> aus</a:t>
            </a:r>
          </a:p>
          <a:p>
            <a:r>
              <a:rPr lang="de-DE" sz="1900" dirty="0"/>
              <a:t>ACHTUNG mittlere </a:t>
            </a:r>
            <a:r>
              <a:rPr lang="de-DE" sz="1900" dirty="0" err="1"/>
              <a:t>Foetenzahl</a:t>
            </a:r>
            <a:r>
              <a:rPr lang="de-DE" sz="1900" dirty="0"/>
              <a:t> für die Rasse ist wahrscheinlich entscheidend, d.h. je weniger </a:t>
            </a:r>
            <a:r>
              <a:rPr lang="de-DE" sz="1900" dirty="0" err="1"/>
              <a:t>Foeten</a:t>
            </a:r>
            <a:r>
              <a:rPr lang="de-DE" sz="1900" dirty="0"/>
              <a:t> desto größer Verzögerung der Geburtsinduktion, d.h. Trächtigkeit dauert länger, umgekehrt zu viele </a:t>
            </a:r>
            <a:r>
              <a:rPr lang="de-DE" sz="1900" dirty="0" err="1"/>
              <a:t>Foeten</a:t>
            </a:r>
            <a:r>
              <a:rPr lang="de-DE" sz="1900" dirty="0"/>
              <a:t> vorschnelle Geburtsinduktion&gt; Trächtigkeit wird kürzer</a:t>
            </a:r>
          </a:p>
          <a:p>
            <a:pPr marL="0" indent="0">
              <a:buNone/>
            </a:pPr>
            <a:r>
              <a:rPr lang="de-DE" sz="1900" dirty="0"/>
              <a:t>   Tod aller Früchte &gt; u.U. gar keine Geburtsinduktion</a:t>
            </a:r>
          </a:p>
          <a:p>
            <a:pPr marL="0" indent="0">
              <a:buNone/>
            </a:pPr>
            <a:r>
              <a:rPr lang="de-DE" sz="1900" dirty="0"/>
              <a:t>   Geburtsinduktion geht von </a:t>
            </a:r>
            <a:r>
              <a:rPr lang="de-DE" sz="1900" dirty="0" err="1"/>
              <a:t>foetaler</a:t>
            </a:r>
            <a:r>
              <a:rPr lang="de-DE" sz="1900" dirty="0"/>
              <a:t> Nebenniere aus </a:t>
            </a:r>
          </a:p>
          <a:p>
            <a:pPr marL="0" indent="0">
              <a:buNone/>
            </a:pPr>
            <a:r>
              <a:rPr lang="de-DE" sz="1900" dirty="0"/>
              <a:t>   Äußere Anzeichen : </a:t>
            </a:r>
            <a:r>
              <a:rPr lang="de-DE" sz="1900" dirty="0" err="1"/>
              <a:t>Ödematisierung</a:t>
            </a:r>
            <a:r>
              <a:rPr lang="de-DE" sz="1900" dirty="0"/>
              <a:t> der Vulva, Gesäuge wird dicker, hin </a:t>
            </a:r>
          </a:p>
          <a:p>
            <a:pPr marL="0" indent="0">
              <a:buNone/>
            </a:pPr>
            <a:r>
              <a:rPr lang="de-DE" sz="1900" dirty="0"/>
              <a:t>   und wieder Hecheln und Zittern, ev. Buddeln , Anhänglichkeit</a:t>
            </a:r>
          </a:p>
        </p:txBody>
      </p:sp>
    </p:spTree>
    <p:extLst>
      <p:ext uri="{BB962C8B-B14F-4D97-AF65-F5344CB8AC3E}">
        <p14:creationId xmlns:p14="http://schemas.microsoft.com/office/powerpoint/2010/main" val="1426340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28650" y="365125"/>
            <a:ext cx="7886700" cy="1325563"/>
          </a:xfrm>
        </p:spPr>
        <p:txBody>
          <a:bodyPr>
            <a:normAutofit/>
          </a:bodyPr>
          <a:lstStyle/>
          <a:p>
            <a:br>
              <a:rPr lang="de-DE" sz="4300"/>
            </a:br>
            <a:r>
              <a:rPr lang="de-DE" sz="4300"/>
              <a:t>2. Öffnungsphase</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628650" y="1929384"/>
            <a:ext cx="7886700" cy="4251960"/>
          </a:xfrm>
        </p:spPr>
        <p:txBody>
          <a:bodyPr>
            <a:normAutofit/>
          </a:bodyPr>
          <a:lstStyle/>
          <a:p>
            <a:pPr>
              <a:buNone/>
            </a:pPr>
            <a:r>
              <a:rPr lang="de-DE" sz="1900" dirty="0">
                <a:latin typeface="Arial" pitchFamily="34" charset="0"/>
                <a:cs typeface="Arial" pitchFamily="34" charset="0"/>
              </a:rPr>
              <a:t>	</a:t>
            </a:r>
          </a:p>
          <a:p>
            <a:pPr>
              <a:buNone/>
            </a:pPr>
            <a:r>
              <a:rPr lang="de-DE" sz="1900" dirty="0">
                <a:latin typeface="Arial" pitchFamily="34" charset="0"/>
                <a:cs typeface="Arial" pitchFamily="34" charset="0"/>
              </a:rPr>
              <a:t>Dauer </a:t>
            </a:r>
            <a:r>
              <a:rPr lang="de-DE" sz="1900" b="1" dirty="0">
                <a:latin typeface="Arial" pitchFamily="34" charset="0"/>
                <a:cs typeface="Arial" pitchFamily="34" charset="0"/>
              </a:rPr>
              <a:t>18-30 Std. also lange</a:t>
            </a:r>
          </a:p>
          <a:p>
            <a:pPr>
              <a:buNone/>
            </a:pPr>
            <a:r>
              <a:rPr lang="de-DE" sz="1900" dirty="0">
                <a:latin typeface="Arial" pitchFamily="34" charset="0"/>
                <a:cs typeface="Arial" pitchFamily="34" charset="0"/>
              </a:rPr>
              <a:t>sensible Phase, Transport und Störungen vermeiden</a:t>
            </a:r>
          </a:p>
          <a:p>
            <a:pPr>
              <a:buNone/>
            </a:pPr>
            <a:endParaRPr lang="de-DE" sz="1900" dirty="0">
              <a:latin typeface="Arial" pitchFamily="34" charset="0"/>
              <a:cs typeface="Arial" pitchFamily="34" charset="0"/>
            </a:endParaRPr>
          </a:p>
          <a:p>
            <a:pPr>
              <a:buNone/>
            </a:pPr>
            <a:r>
              <a:rPr lang="de-DE" sz="1900" dirty="0">
                <a:latin typeface="Arial" pitchFamily="34" charset="0"/>
                <a:cs typeface="Arial" pitchFamily="34" charset="0"/>
              </a:rPr>
              <a:t>Zunächst unregelmäßige Wehen in großen Abständen</a:t>
            </a:r>
          </a:p>
          <a:p>
            <a:pPr>
              <a:buNone/>
            </a:pPr>
            <a:r>
              <a:rPr lang="de-DE" sz="1900" dirty="0">
                <a:latin typeface="Arial" pitchFamily="34" charset="0"/>
                <a:cs typeface="Arial" pitchFamily="34" charset="0"/>
              </a:rPr>
              <a:t>Wehen sieht man von außen nicht!</a:t>
            </a:r>
          </a:p>
          <a:p>
            <a:pPr>
              <a:buNone/>
            </a:pPr>
            <a:r>
              <a:rPr lang="de-DE" sz="1900" dirty="0">
                <a:latin typeface="Arial" pitchFamily="34" charset="0"/>
                <a:cs typeface="Arial" pitchFamily="34" charset="0"/>
              </a:rPr>
              <a:t>Was passiert während der Öffnungsphase?: </a:t>
            </a:r>
          </a:p>
          <a:p>
            <a:pPr>
              <a:buNone/>
            </a:pPr>
            <a:r>
              <a:rPr lang="de-DE" sz="1900" dirty="0" err="1">
                <a:latin typeface="Arial" pitchFamily="34" charset="0"/>
                <a:cs typeface="Arial" pitchFamily="34" charset="0"/>
              </a:rPr>
              <a:t>Cervicalring</a:t>
            </a:r>
            <a:r>
              <a:rPr lang="de-DE" sz="1900" dirty="0">
                <a:latin typeface="Arial" pitchFamily="34" charset="0"/>
                <a:cs typeface="Arial" pitchFamily="34" charset="0"/>
              </a:rPr>
              <a:t> “verstreicht“ Vaginalkanal wird weich  und damit dehnbar</a:t>
            </a:r>
          </a:p>
          <a:p>
            <a:pPr>
              <a:buNone/>
            </a:pPr>
            <a:r>
              <a:rPr lang="de-DE" sz="1900" dirty="0">
                <a:latin typeface="Arial" pitchFamily="34" charset="0"/>
                <a:cs typeface="Arial" pitchFamily="34" charset="0"/>
              </a:rPr>
              <a:t>1. Welpe wird aus Uterushorn Richtung Cervix geschoben </a:t>
            </a:r>
          </a:p>
          <a:p>
            <a:pPr>
              <a:buNone/>
            </a:pPr>
            <a:endParaRPr lang="de-DE" sz="1900" dirty="0">
              <a:latin typeface="Arial" pitchFamily="34" charset="0"/>
              <a:cs typeface="Arial" pitchFamily="34" charset="0"/>
            </a:endParaRPr>
          </a:p>
          <a:p>
            <a:pPr>
              <a:buNone/>
            </a:pPr>
            <a:r>
              <a:rPr lang="de-DE" sz="1900" dirty="0">
                <a:latin typeface="Arial" pitchFamily="34" charset="0"/>
                <a:cs typeface="Arial" pitchFamily="34" charset="0"/>
              </a:rPr>
              <a:t>  Äußerlich oft schwer zu erkennen: Unruhe, Buddeln, Nestbau, Futterverweigerung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2380868"/>
            <a:ext cx="8986749" cy="2087795"/>
            <a:chOff x="143163" y="5763486"/>
            <a:chExt cx="11982332" cy="739555"/>
          </a:xfrm>
        </p:grpSpPr>
        <p:sp>
          <p:nvSpPr>
            <p:cNvPr id="25" name="Rectangle 24">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46" y="466344"/>
            <a:ext cx="8333796"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Whiteboard enthält.&#10;&#10;Automatisch generierte Beschreibung">
            <a:extLst>
              <a:ext uri="{FF2B5EF4-FFF2-40B4-BE49-F238E27FC236}">
                <a16:creationId xmlns:a16="http://schemas.microsoft.com/office/drawing/2014/main" id="{4AC0631B-FB56-4E81-8644-B935CF3A6950}"/>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28650" y="704765"/>
            <a:ext cx="7971282" cy="5440003"/>
          </a:xfrm>
          <a:prstGeom prst="rect">
            <a:avLst/>
          </a:prstGeom>
        </p:spPr>
      </p:pic>
    </p:spTree>
    <p:extLst>
      <p:ext uri="{BB962C8B-B14F-4D97-AF65-F5344CB8AC3E}">
        <p14:creationId xmlns:p14="http://schemas.microsoft.com/office/powerpoint/2010/main" val="184790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388416" y="4883544"/>
            <a:ext cx="2907065" cy="1556907"/>
          </a:xfrm>
        </p:spPr>
        <p:txBody>
          <a:bodyPr anchor="ctr">
            <a:normAutofit/>
          </a:bodyPr>
          <a:lstStyle/>
          <a:p>
            <a:r>
              <a:rPr lang="de-DE" sz="2800"/>
              <a:t>3. Austreibungsphase</a:t>
            </a:r>
          </a:p>
        </p:txBody>
      </p:sp>
      <p:sp>
        <p:nvSpPr>
          <p:cNvPr id="137" name="Rectangle 13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8416" y="0"/>
            <a:ext cx="8423809"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Dokumente und Einstellungen\Posthoff\Eigene Dateien\Eigene Bilder\Geburt\2010 005Zer.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719403" y="364142"/>
            <a:ext cx="7777234" cy="3867993"/>
          </a:xfrm>
          <a:prstGeom prst="rect">
            <a:avLst/>
          </a:prstGeom>
          <a:noFill/>
        </p:spPr>
      </p:pic>
      <p:sp>
        <p:nvSpPr>
          <p:cNvPr id="141" name="Rectangle 14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7950" y="5666847"/>
            <a:ext cx="1463040"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nhaltsplatzhalter 3"/>
          <p:cNvSpPr>
            <a:spLocks noGrp="1"/>
          </p:cNvSpPr>
          <p:nvPr>
            <p:ph idx="1"/>
          </p:nvPr>
        </p:nvSpPr>
        <p:spPr>
          <a:xfrm>
            <a:off x="3872039" y="4883544"/>
            <a:ext cx="4940186" cy="1556907"/>
          </a:xfrm>
          <a:prstGeom prst="rect">
            <a:avLst/>
          </a:prstGeom>
        </p:spPr>
        <p:txBody>
          <a:bodyPr anchor="ctr">
            <a:normAutofit/>
          </a:bodyPr>
          <a:lstStyle/>
          <a:p>
            <a:pPr>
              <a:buNone/>
            </a:pPr>
            <a:endParaRPr lang="de-DE" sz="800" dirty="0">
              <a:latin typeface="Arial" pitchFamily="34" charset="0"/>
              <a:cs typeface="Arial" pitchFamily="34" charset="0"/>
            </a:endParaRPr>
          </a:p>
          <a:p>
            <a:r>
              <a:rPr lang="de-DE" sz="800" dirty="0">
                <a:latin typeface="Arial" pitchFamily="34" charset="0"/>
                <a:cs typeface="Arial" pitchFamily="34" charset="0"/>
              </a:rPr>
              <a:t>nur Presswehen sind sichtbar</a:t>
            </a:r>
          </a:p>
          <a:p>
            <a:r>
              <a:rPr lang="de-DE" sz="800" dirty="0">
                <a:latin typeface="Arial" pitchFamily="34" charset="0"/>
                <a:cs typeface="Arial" pitchFamily="34" charset="0"/>
              </a:rPr>
              <a:t>Dauer 12- 24 Stunden </a:t>
            </a:r>
          </a:p>
          <a:p>
            <a:r>
              <a:rPr lang="de-DE" sz="800" dirty="0">
                <a:latin typeface="Arial" pitchFamily="34" charset="0"/>
                <a:cs typeface="Arial" pitchFamily="34" charset="0"/>
              </a:rPr>
              <a:t>Welpen werden geboren</a:t>
            </a:r>
          </a:p>
          <a:p>
            <a:r>
              <a:rPr lang="de-DE" sz="800" dirty="0">
                <a:latin typeface="Arial" pitchFamily="34" charset="0"/>
                <a:cs typeface="Arial" pitchFamily="34" charset="0"/>
              </a:rPr>
              <a:t>Abstand zwischen</a:t>
            </a:r>
          </a:p>
          <a:p>
            <a:pPr>
              <a:buNone/>
            </a:pPr>
            <a:r>
              <a:rPr lang="de-DE" sz="800" dirty="0">
                <a:latin typeface="Arial" pitchFamily="34" charset="0"/>
                <a:cs typeface="Arial" pitchFamily="34" charset="0"/>
              </a:rPr>
              <a:t>	2 Welpen nicht &gt; </a:t>
            </a:r>
          </a:p>
          <a:p>
            <a:pPr>
              <a:buNone/>
            </a:pPr>
            <a:r>
              <a:rPr lang="de-DE" sz="800" dirty="0">
                <a:latin typeface="Arial" pitchFamily="34" charset="0"/>
                <a:cs typeface="Arial" pitchFamily="34" charset="0"/>
              </a:rPr>
              <a:t>	2 Std. ( laut Lehrbuch)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EFCF135-DCEF-445F-B175-B5CFAB45A767}"/>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800" kern="1200">
                <a:solidFill>
                  <a:schemeClr val="bg1"/>
                </a:solidFill>
                <a:latin typeface="+mj-lt"/>
                <a:ea typeface="+mj-ea"/>
                <a:cs typeface="+mj-cs"/>
              </a:rPr>
              <a:t>Austreibungsphase</a:t>
            </a:r>
          </a:p>
        </p:txBody>
      </p:sp>
      <p:pic>
        <p:nvPicPr>
          <p:cNvPr id="6" name="IMG_7417">
            <a:hlinkClick r:id="" action="ppaction://media"/>
            <a:extLst>
              <a:ext uri="{FF2B5EF4-FFF2-40B4-BE49-F238E27FC236}">
                <a16:creationId xmlns:a16="http://schemas.microsoft.com/office/drawing/2014/main" id="{148819B8-F9F7-4212-BFA4-14EEE14F26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0459" y="1675227"/>
            <a:ext cx="7743081" cy="4394199"/>
          </a:xfrm>
          <a:prstGeom prst="rect">
            <a:avLst/>
          </a:prstGeom>
        </p:spPr>
      </p:pic>
    </p:spTree>
    <p:extLst>
      <p:ext uri="{BB962C8B-B14F-4D97-AF65-F5344CB8AC3E}">
        <p14:creationId xmlns:p14="http://schemas.microsoft.com/office/powerpoint/2010/main" val="69426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351564"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5C7F618-E737-9A6E-BB0A-211BBC2C3554}"/>
              </a:ext>
            </a:extLst>
          </p:cNvPr>
          <p:cNvSpPr>
            <a:spLocks noGrp="1"/>
          </p:cNvSpPr>
          <p:nvPr>
            <p:ph type="title"/>
          </p:nvPr>
        </p:nvSpPr>
        <p:spPr>
          <a:xfrm>
            <a:off x="580056" y="992094"/>
            <a:ext cx="2712684" cy="2795160"/>
          </a:xfrm>
        </p:spPr>
        <p:txBody>
          <a:bodyPr vert="horz" lIns="91440" tIns="45720" rIns="91440" bIns="45720" rtlCol="0" anchor="b">
            <a:normAutofit/>
          </a:bodyPr>
          <a:lstStyle/>
          <a:p>
            <a:pPr algn="ctr" defTabSz="914400"/>
            <a:r>
              <a:rPr lang="en-US" sz="2400" kern="1200">
                <a:solidFill>
                  <a:schemeClr val="tx1"/>
                </a:solidFill>
                <a:latin typeface="+mj-lt"/>
                <a:ea typeface="+mj-ea"/>
                <a:cs typeface="+mj-cs"/>
              </a:rPr>
              <a:t>Austreibungsphase</a:t>
            </a:r>
          </a:p>
        </p:txBody>
      </p:sp>
      <p:pic>
        <p:nvPicPr>
          <p:cNvPr id="4" name="IMG_3298">
            <a:hlinkClick r:id="" action="ppaction://media"/>
            <a:extLst>
              <a:ext uri="{FF2B5EF4-FFF2-40B4-BE49-F238E27FC236}">
                <a16:creationId xmlns:a16="http://schemas.microsoft.com/office/drawing/2014/main" id="{F9E0467E-8822-FF22-47AE-2AE4DF2FD7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16016" y="578738"/>
            <a:ext cx="3405941" cy="5670549"/>
          </a:xfrm>
          <a:prstGeom prst="rect">
            <a:avLst/>
          </a:prstGeom>
        </p:spPr>
      </p:pic>
    </p:spTree>
    <p:extLst>
      <p:ext uri="{BB962C8B-B14F-4D97-AF65-F5344CB8AC3E}">
        <p14:creationId xmlns:p14="http://schemas.microsoft.com/office/powerpoint/2010/main" val="20361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9"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0C7B0B1-7B03-4D07-B461-96D59663143B}"/>
              </a:ext>
            </a:extLst>
          </p:cNvPr>
          <p:cNvSpPr>
            <a:spLocks noGrp="1"/>
          </p:cNvSpPr>
          <p:nvPr>
            <p:ph type="title"/>
          </p:nvPr>
        </p:nvSpPr>
        <p:spPr>
          <a:xfrm>
            <a:off x="782723" y="809898"/>
            <a:ext cx="7457037" cy="1554480"/>
          </a:xfrm>
        </p:spPr>
        <p:txBody>
          <a:bodyPr anchor="ctr">
            <a:normAutofit/>
          </a:bodyPr>
          <a:lstStyle/>
          <a:p>
            <a:r>
              <a:rPr lang="de-DE" sz="4200"/>
              <a:t>3. Austreibungsphase</a:t>
            </a:r>
          </a:p>
        </p:txBody>
      </p:sp>
      <p:sp>
        <p:nvSpPr>
          <p:cNvPr id="3" name="Inhaltsplatzhalter 2">
            <a:extLst>
              <a:ext uri="{FF2B5EF4-FFF2-40B4-BE49-F238E27FC236}">
                <a16:creationId xmlns:a16="http://schemas.microsoft.com/office/drawing/2014/main" id="{995ABAD6-476E-47F7-8B93-82BC1721A8E6}"/>
              </a:ext>
            </a:extLst>
          </p:cNvPr>
          <p:cNvSpPr>
            <a:spLocks noGrp="1"/>
          </p:cNvSpPr>
          <p:nvPr>
            <p:ph idx="1"/>
          </p:nvPr>
        </p:nvSpPr>
        <p:spPr>
          <a:xfrm>
            <a:off x="783771" y="3017522"/>
            <a:ext cx="7455989" cy="3124658"/>
          </a:xfrm>
        </p:spPr>
        <p:txBody>
          <a:bodyPr anchor="ctr">
            <a:normAutofit/>
          </a:bodyPr>
          <a:lstStyle/>
          <a:p>
            <a:r>
              <a:rPr lang="de-DE" sz="1600" dirty="0"/>
              <a:t>Beginn mit Eintreten der 1. Frucht in den </a:t>
            </a:r>
            <a:r>
              <a:rPr lang="de-DE" sz="1600" dirty="0" err="1"/>
              <a:t>Cervicalkanal</a:t>
            </a:r>
            <a:endParaRPr lang="de-DE" sz="1600" dirty="0"/>
          </a:p>
          <a:p>
            <a:r>
              <a:rPr lang="de-DE" sz="1600" dirty="0"/>
              <a:t>Ferguson Reflex (Druckrezeptoren am Vaginaldach leiten Nervenreize an HHL, der setzt Oxytocin frei)</a:t>
            </a:r>
          </a:p>
          <a:p>
            <a:r>
              <a:rPr lang="de-DE" sz="1600" dirty="0"/>
              <a:t>D.h. Wehentätigkeit verstärkt sich, sobald 1. Frucht die Cervix passiert </a:t>
            </a:r>
          </a:p>
          <a:p>
            <a:r>
              <a:rPr lang="de-DE" sz="1600" dirty="0"/>
              <a:t>Den Eröffnungswehen folgen Austreibungswehen und dann Presswehen, die schnell aufeinander folgen</a:t>
            </a:r>
          </a:p>
          <a:p>
            <a:r>
              <a:rPr lang="de-DE" sz="1600" dirty="0"/>
              <a:t>Bei Bauchpressentätigkeit stützen viele Hündinnen Hinterbeine an der Wand ab oder hocken sich wie zum Kotabsatz hin. </a:t>
            </a:r>
          </a:p>
          <a:p>
            <a:r>
              <a:rPr lang="de-DE" sz="1600" dirty="0"/>
              <a:t>Belecken der Vagina fördert wahrscheinlich </a:t>
            </a:r>
            <a:r>
              <a:rPr lang="de-DE" sz="1600" dirty="0" err="1"/>
              <a:t>Oxytocinausschüttung</a:t>
            </a:r>
            <a:r>
              <a:rPr lang="de-DE" sz="1600" dirty="0"/>
              <a:t> </a:t>
            </a:r>
          </a:p>
          <a:p>
            <a:r>
              <a:rPr lang="de-DE" sz="1600" dirty="0"/>
              <a:t>Früchte werden alternierend aus den Uterushörnern vorgetrieben. </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68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B065B9-E796-FBD0-C40D-C33F74864736}"/>
              </a:ext>
            </a:extLst>
          </p:cNvPr>
          <p:cNvSpPr>
            <a:spLocks noGrp="1"/>
          </p:cNvSpPr>
          <p:nvPr>
            <p:ph type="title"/>
          </p:nvPr>
        </p:nvSpPr>
        <p:spPr>
          <a:xfrm>
            <a:off x="480060" y="325369"/>
            <a:ext cx="3276451" cy="1956841"/>
          </a:xfrm>
        </p:spPr>
        <p:txBody>
          <a:bodyPr anchor="b">
            <a:normAutofit/>
          </a:bodyPr>
          <a:lstStyle/>
          <a:p>
            <a:r>
              <a:rPr lang="de-DE" sz="4700"/>
              <a:t>Das Zuchtbuch</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73790AE-DBD7-7373-F20A-2B10772832E3}"/>
              </a:ext>
            </a:extLst>
          </p:cNvPr>
          <p:cNvSpPr>
            <a:spLocks noGrp="1"/>
          </p:cNvSpPr>
          <p:nvPr>
            <p:ph idx="1"/>
          </p:nvPr>
        </p:nvSpPr>
        <p:spPr>
          <a:xfrm>
            <a:off x="480060" y="2872899"/>
            <a:ext cx="3182691" cy="3320668"/>
          </a:xfrm>
        </p:spPr>
        <p:txBody>
          <a:bodyPr>
            <a:normAutofit/>
          </a:bodyPr>
          <a:lstStyle/>
          <a:p>
            <a:endParaRPr lang="en-US" sz="1900"/>
          </a:p>
        </p:txBody>
      </p:sp>
      <p:pic>
        <p:nvPicPr>
          <p:cNvPr id="4" name="Inhaltsplatzhalter 4" descr="Ein Bild, das Text, drinnen, Hund enthält.&#10;&#10;Automatisch generierte Beschreibung">
            <a:extLst>
              <a:ext uri="{FF2B5EF4-FFF2-40B4-BE49-F238E27FC236}">
                <a16:creationId xmlns:a16="http://schemas.microsoft.com/office/drawing/2014/main" id="{95CBAE33-0D4F-BEC9-521E-1E13B80356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36856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0C0593C-51FA-4E32-83F5-D06368E638C7}"/>
              </a:ext>
            </a:extLst>
          </p:cNvPr>
          <p:cNvSpPr>
            <a:spLocks noGrp="1"/>
          </p:cNvSpPr>
          <p:nvPr>
            <p:ph type="title"/>
          </p:nvPr>
        </p:nvSpPr>
        <p:spPr>
          <a:xfrm>
            <a:off x="630936" y="548640"/>
            <a:ext cx="2700645" cy="5431536"/>
          </a:xfrm>
        </p:spPr>
        <p:txBody>
          <a:bodyPr>
            <a:normAutofit/>
          </a:bodyPr>
          <a:lstStyle/>
          <a:p>
            <a:r>
              <a:rPr lang="de-DE" sz="3600"/>
              <a:t>Mythos grünes Fruchtwasser</a:t>
            </a:r>
          </a:p>
        </p:txBody>
      </p:sp>
      <p:sp>
        <p:nvSpPr>
          <p:cNvPr id="2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37375F28-9792-4B67-B1EF-168921932053}"/>
              </a:ext>
            </a:extLst>
          </p:cNvPr>
          <p:cNvSpPr>
            <a:spLocks noGrp="1"/>
          </p:cNvSpPr>
          <p:nvPr>
            <p:ph idx="1"/>
          </p:nvPr>
        </p:nvSpPr>
        <p:spPr>
          <a:xfrm>
            <a:off x="3844813" y="552091"/>
            <a:ext cx="4668251" cy="5431536"/>
          </a:xfrm>
        </p:spPr>
        <p:txBody>
          <a:bodyPr anchor="ctr">
            <a:normAutofit/>
          </a:bodyPr>
          <a:lstStyle/>
          <a:p>
            <a:pPr marL="0" indent="0">
              <a:buNone/>
            </a:pPr>
            <a:endParaRPr lang="de-DE" sz="1900"/>
          </a:p>
          <a:p>
            <a:pPr marL="0" indent="0">
              <a:buNone/>
            </a:pPr>
            <a:endParaRPr lang="de-DE" sz="1900"/>
          </a:p>
          <a:p>
            <a:pPr marL="0" indent="0">
              <a:buNone/>
            </a:pPr>
            <a:r>
              <a:rPr lang="de-DE" sz="1900"/>
              <a:t>Abgang von grünem Fruchtwasser oder grünlichen Schleim ist gefährlich und deutet auf Probleme ?</a:t>
            </a:r>
          </a:p>
          <a:p>
            <a:pPr marL="0" indent="0">
              <a:buNone/>
            </a:pPr>
            <a:endParaRPr lang="de-DE" sz="1900"/>
          </a:p>
          <a:p>
            <a:pPr marL="0" indent="0">
              <a:buNone/>
            </a:pPr>
            <a:r>
              <a:rPr lang="de-DE" sz="1900"/>
              <a:t>NEIN!</a:t>
            </a:r>
          </a:p>
          <a:p>
            <a:pPr marL="0" indent="0">
              <a:buNone/>
            </a:pPr>
            <a:r>
              <a:rPr lang="de-DE" sz="1900"/>
              <a:t>Nur beim ersten Welpen ist das aus der Vulva abgehende Fruchtwasser klar : es ist die Alantoisflüssigkeit</a:t>
            </a:r>
          </a:p>
          <a:p>
            <a:pPr marL="0" indent="0">
              <a:buNone/>
            </a:pPr>
            <a:r>
              <a:rPr lang="de-DE" sz="1900"/>
              <a:t>Nach dem ersten Welpen oder mit dem ersten Welpen geht dessen Placenta ab, d.h. es öffnen sich die sog. Randhämatome beim Abgang der ersten Placenta diese färben alle nächsten Fruchtwasser Abgänge grün!</a:t>
            </a:r>
          </a:p>
        </p:txBody>
      </p:sp>
    </p:spTree>
    <p:extLst>
      <p:ext uri="{BB962C8B-B14F-4D97-AF65-F5344CB8AC3E}">
        <p14:creationId xmlns:p14="http://schemas.microsoft.com/office/powerpoint/2010/main" val="2794716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F3A6DAD8-0103-4B12-BFF1-3D3C3808760B}"/>
              </a:ext>
            </a:extLst>
          </p:cNvPr>
          <p:cNvSpPr>
            <a:spLocks noGrp="1"/>
          </p:cNvSpPr>
          <p:nvPr>
            <p:ph type="title"/>
          </p:nvPr>
        </p:nvSpPr>
        <p:spPr>
          <a:xfrm>
            <a:off x="628650" y="401221"/>
            <a:ext cx="7886700" cy="1348065"/>
          </a:xfrm>
        </p:spPr>
        <p:txBody>
          <a:bodyPr>
            <a:normAutofit/>
          </a:bodyPr>
          <a:lstStyle/>
          <a:p>
            <a:r>
              <a:rPr lang="de-DE" sz="4700">
                <a:solidFill>
                  <a:srgbClr val="FFFFFF"/>
                </a:solidFill>
              </a:rPr>
              <a:t>Mythos Hinterendlagen</a:t>
            </a:r>
          </a:p>
        </p:txBody>
      </p:sp>
      <p:sp>
        <p:nvSpPr>
          <p:cNvPr id="3" name="Inhaltsplatzhalter 2">
            <a:extLst>
              <a:ext uri="{FF2B5EF4-FFF2-40B4-BE49-F238E27FC236}">
                <a16:creationId xmlns:a16="http://schemas.microsoft.com/office/drawing/2014/main" id="{0F5F2A9E-BF88-4A51-80AA-5F302321C8DB}"/>
              </a:ext>
            </a:extLst>
          </p:cNvPr>
          <p:cNvSpPr>
            <a:spLocks noGrp="1"/>
          </p:cNvSpPr>
          <p:nvPr>
            <p:ph idx="1"/>
          </p:nvPr>
        </p:nvSpPr>
        <p:spPr>
          <a:xfrm>
            <a:off x="628650" y="2586789"/>
            <a:ext cx="7886700" cy="3590174"/>
          </a:xfrm>
        </p:spPr>
        <p:txBody>
          <a:bodyPr>
            <a:normAutofit/>
          </a:bodyPr>
          <a:lstStyle/>
          <a:p>
            <a:r>
              <a:rPr lang="de-DE" sz="1900"/>
              <a:t>Vorderendlagen sind besser weil die Welpen dann besser durch den Geburtskanal kommen</a:t>
            </a:r>
          </a:p>
          <a:p>
            <a:endParaRPr lang="de-DE" sz="1900"/>
          </a:p>
          <a:p>
            <a:r>
              <a:rPr lang="de-DE" sz="1900"/>
              <a:t>Nein , aber</a:t>
            </a:r>
          </a:p>
          <a:p>
            <a:r>
              <a:rPr lang="de-DE" sz="1900"/>
              <a:t>Ca 50% der Welpen werden in Vorderendlage geboren, 50% in Hinterendlage</a:t>
            </a:r>
          </a:p>
          <a:p>
            <a:r>
              <a:rPr lang="de-DE" sz="1900"/>
              <a:t>Die Früchte in ihren Fruchthüllen sind walzenförmig, der Schultergürtel ist üblicherweise minimal breiter als der Kopfdurchmesser, nur bei brachycephalen Rassen ist der Schultergürtel breiter.</a:t>
            </a:r>
          </a:p>
          <a:p>
            <a:r>
              <a:rPr lang="de-DE" sz="1900"/>
              <a:t>Die Eigenbewegungen der Frucht bei der Geburt gehen von Kopf-Hals-Thorax- Rumpf aus und nicht von den Beinen, daher ist es egal ob VEL oder HEL</a:t>
            </a:r>
          </a:p>
        </p:txBody>
      </p:sp>
    </p:spTree>
    <p:extLst>
      <p:ext uri="{BB962C8B-B14F-4D97-AF65-F5344CB8AC3E}">
        <p14:creationId xmlns:p14="http://schemas.microsoft.com/office/powerpoint/2010/main" val="259504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794604" y="-1108988"/>
            <a:ext cx="5384871"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el 1">
            <a:extLst>
              <a:ext uri="{FF2B5EF4-FFF2-40B4-BE49-F238E27FC236}">
                <a16:creationId xmlns:a16="http://schemas.microsoft.com/office/drawing/2014/main" id="{3D08B049-8811-4565-94F4-4C4FEDD2B239}"/>
              </a:ext>
            </a:extLst>
          </p:cNvPr>
          <p:cNvSpPr>
            <a:spLocks noGrp="1"/>
          </p:cNvSpPr>
          <p:nvPr>
            <p:ph type="title"/>
          </p:nvPr>
        </p:nvSpPr>
        <p:spPr>
          <a:xfrm>
            <a:off x="630934" y="673770"/>
            <a:ext cx="2733367" cy="2414488"/>
          </a:xfrm>
        </p:spPr>
        <p:txBody>
          <a:bodyPr anchor="t">
            <a:normAutofit/>
          </a:bodyPr>
          <a:lstStyle/>
          <a:p>
            <a:r>
              <a:rPr lang="de-DE" sz="2600">
                <a:solidFill>
                  <a:srgbClr val="FFFFFF"/>
                </a:solidFill>
              </a:rPr>
              <a:t>Mythos die erstgeborenen Welpen sind fitter, als die, die zum Schluß geboren werden </a:t>
            </a:r>
          </a:p>
        </p:txBody>
      </p:sp>
      <p:sp>
        <p:nvSpPr>
          <p:cNvPr id="3" name="Inhaltsplatzhalter 2">
            <a:extLst>
              <a:ext uri="{FF2B5EF4-FFF2-40B4-BE49-F238E27FC236}">
                <a16:creationId xmlns:a16="http://schemas.microsoft.com/office/drawing/2014/main" id="{A11FF0EB-DDC6-49A1-81F4-21C74E8C0761}"/>
              </a:ext>
            </a:extLst>
          </p:cNvPr>
          <p:cNvSpPr>
            <a:spLocks noGrp="1"/>
          </p:cNvSpPr>
          <p:nvPr>
            <p:ph idx="1"/>
          </p:nvPr>
        </p:nvSpPr>
        <p:spPr>
          <a:xfrm>
            <a:off x="4571999" y="882315"/>
            <a:ext cx="3941065" cy="5294647"/>
          </a:xfrm>
        </p:spPr>
        <p:txBody>
          <a:bodyPr>
            <a:normAutofit/>
          </a:bodyPr>
          <a:lstStyle/>
          <a:p>
            <a:endParaRPr lang="de-DE" sz="1600"/>
          </a:p>
          <a:p>
            <a:r>
              <a:rPr lang="de-DE" sz="1600"/>
              <a:t>Nein!</a:t>
            </a:r>
          </a:p>
          <a:p>
            <a:r>
              <a:rPr lang="de-DE" sz="1600"/>
              <a:t>Bei uniparen Tieren ( 1 Jungtier) gehen die Kontraktionen der Uterusmuskulatur von der Hornspitze in Richtung Cervix.</a:t>
            </a:r>
          </a:p>
          <a:p>
            <a:r>
              <a:rPr lang="de-DE" sz="1600"/>
              <a:t>Bei multiparen Tieren kontrahieren sich die Uterushörner abwechselnd und wahrscheinlich erfolgt die Muskelkontraktion der Gebärmutter auch immer nur an der Frucht, die der Cervix am nächsten ist, wenn es anders wäre, würden sich bei weiter hinten liegenden Welpen die Placenten sofort mit lösen und diesen Welpen wegen Sauerstoffmangels alle tot zur Welt kommen </a:t>
            </a:r>
          </a:p>
          <a:p>
            <a:r>
              <a:rPr lang="de-DE" sz="1600"/>
              <a:t>Warum wissen wir das ?</a:t>
            </a:r>
          </a:p>
          <a:p>
            <a:r>
              <a:rPr lang="de-DE" sz="1600"/>
              <a:t>Durch Blutgasanalysen bei neugeborenen Welpen, die Werte sind bei allen ungefähr gleich egal ob zuerst oder zuletzt geboren </a:t>
            </a:r>
          </a:p>
        </p:txBody>
      </p:sp>
    </p:spTree>
    <p:extLst>
      <p:ext uri="{BB962C8B-B14F-4D97-AF65-F5344CB8AC3E}">
        <p14:creationId xmlns:p14="http://schemas.microsoft.com/office/powerpoint/2010/main" val="239361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91743" y="4813"/>
            <a:ext cx="5360514" cy="6333471"/>
            <a:chOff x="329184" y="-555662"/>
            <a:chExt cx="524256" cy="6333471"/>
          </a:xfrm>
        </p:grpSpPr>
        <p:cxnSp>
          <p:nvCxnSpPr>
            <p:cNvPr id="24" name="Straight Connector 23">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265180"/>
            <a:ext cx="8249304"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Strichzeichnung enthält.&#10;&#10;Automatisch generierte Beschreibung">
            <a:extLst>
              <a:ext uri="{FF2B5EF4-FFF2-40B4-BE49-F238E27FC236}">
                <a16:creationId xmlns:a16="http://schemas.microsoft.com/office/drawing/2014/main" id="{E83E8C30-DE3F-4471-9FE4-2CF68C9CD68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28650" y="469664"/>
            <a:ext cx="7886700" cy="5330606"/>
          </a:xfrm>
          <a:prstGeom prst="rect">
            <a:avLst/>
          </a:prstGeom>
        </p:spPr>
      </p:pic>
    </p:spTree>
    <p:extLst>
      <p:ext uri="{BB962C8B-B14F-4D97-AF65-F5344CB8AC3E}">
        <p14:creationId xmlns:p14="http://schemas.microsoft.com/office/powerpoint/2010/main" val="195863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73202" y="639520"/>
            <a:ext cx="2571750" cy="1719072"/>
          </a:xfrm>
        </p:spPr>
        <p:txBody>
          <a:bodyPr anchor="b">
            <a:normAutofit/>
          </a:bodyPr>
          <a:lstStyle/>
          <a:p>
            <a:r>
              <a:rPr lang="de-DE" sz="3600"/>
              <a:t>Presswehen</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283F0F24-F273-4131-9AB4-35EB9FFE1F97}"/>
              </a:ext>
            </a:extLst>
          </p:cNvPr>
          <p:cNvSpPr>
            <a:spLocks noGrp="1"/>
          </p:cNvSpPr>
          <p:nvPr>
            <p:ph idx="1"/>
          </p:nvPr>
        </p:nvSpPr>
        <p:spPr>
          <a:xfrm>
            <a:off x="473202" y="2807208"/>
            <a:ext cx="2571750" cy="3410712"/>
          </a:xfrm>
        </p:spPr>
        <p:txBody>
          <a:bodyPr anchor="t">
            <a:normAutofit/>
          </a:bodyPr>
          <a:lstStyle/>
          <a:p>
            <a:r>
              <a:rPr lang="en-US" sz="1900" dirty="0" err="1"/>
              <a:t>Hündin</a:t>
            </a:r>
            <a:r>
              <a:rPr lang="en-US" sz="1900" dirty="0"/>
              <a:t> </a:t>
            </a:r>
            <a:r>
              <a:rPr lang="en-US" sz="1900" dirty="0" err="1"/>
              <a:t>schließt</a:t>
            </a:r>
            <a:r>
              <a:rPr lang="en-US" sz="1900" dirty="0"/>
              <a:t> </a:t>
            </a:r>
            <a:r>
              <a:rPr lang="en-US" sz="1900" dirty="0" err="1"/>
              <a:t>Augen</a:t>
            </a:r>
            <a:endParaRPr lang="en-US" sz="1900" dirty="0"/>
          </a:p>
          <a:p>
            <a:r>
              <a:rPr lang="en-US" sz="1900" dirty="0" err="1"/>
              <a:t>Macht</a:t>
            </a:r>
            <a:r>
              <a:rPr lang="en-US" sz="1900" dirty="0"/>
              <a:t> </a:t>
            </a:r>
            <a:r>
              <a:rPr lang="en-US" sz="1900" dirty="0" err="1"/>
              <a:t>runden</a:t>
            </a:r>
            <a:r>
              <a:rPr lang="en-US" sz="1900" dirty="0"/>
              <a:t> </a:t>
            </a:r>
            <a:r>
              <a:rPr lang="en-US" sz="1900" dirty="0" err="1"/>
              <a:t>Rücken</a:t>
            </a:r>
            <a:endParaRPr lang="en-US" sz="1900" dirty="0"/>
          </a:p>
          <a:p>
            <a:r>
              <a:rPr lang="en-US" sz="1900" dirty="0" err="1"/>
              <a:t>Stützt</a:t>
            </a:r>
            <a:r>
              <a:rPr lang="en-US" sz="1900" dirty="0"/>
              <a:t> </a:t>
            </a:r>
            <a:r>
              <a:rPr lang="en-US" sz="1900" dirty="0" err="1"/>
              <a:t>sich</a:t>
            </a:r>
            <a:r>
              <a:rPr lang="en-US" sz="1900" dirty="0"/>
              <a:t> an der Wand ab</a:t>
            </a:r>
          </a:p>
        </p:txBody>
      </p:sp>
      <p:pic>
        <p:nvPicPr>
          <p:cNvPr id="6" name="Inhaltsplatzhalter 5" descr="P1030524.JPG"/>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490722" y="1487330"/>
            <a:ext cx="5177790" cy="3883340"/>
          </a:xfrm>
          <a:prstGeom prst="rect">
            <a:avLst/>
          </a:prstGeom>
        </p:spPr>
      </p:pic>
    </p:spTree>
    <p:extLst>
      <p:ext uri="{BB962C8B-B14F-4D97-AF65-F5344CB8AC3E}">
        <p14:creationId xmlns:p14="http://schemas.microsoft.com/office/powerpoint/2010/main" val="193798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950931" y="2023110"/>
            <a:ext cx="1852218" cy="2846070"/>
          </a:xfrm>
        </p:spPr>
        <p:txBody>
          <a:bodyPr vert="horz" lIns="91440" tIns="45720" rIns="91440" bIns="45720" rtlCol="0" anchor="ctr">
            <a:normAutofit/>
          </a:bodyPr>
          <a:lstStyle/>
          <a:p>
            <a:pPr defTabSz="914400"/>
            <a:r>
              <a:rPr lang="en-US" sz="3200"/>
              <a:t>Geburt</a:t>
            </a:r>
          </a:p>
        </p:txBody>
      </p:sp>
      <p:sp>
        <p:nvSpPr>
          <p:cNvPr id="2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3" descr="P1030526.JPG"/>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sharpenSoften amount="25000"/>
                    </a14:imgEffect>
                    <a14:imgEffect>
                      <a14:colorTemperature colorTemp="53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08928" y="858525"/>
            <a:ext cx="5706228" cy="5211906"/>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791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950931" y="2023110"/>
            <a:ext cx="1852218" cy="2846070"/>
          </a:xfrm>
        </p:spPr>
        <p:txBody>
          <a:bodyPr vert="horz" lIns="91440" tIns="45720" rIns="91440" bIns="45720" rtlCol="0" anchor="ctr">
            <a:normAutofit/>
          </a:bodyPr>
          <a:lstStyle/>
          <a:p>
            <a:pPr defTabSz="914400"/>
            <a:r>
              <a:rPr lang="en-US" sz="3200"/>
              <a:t>Geburt</a:t>
            </a: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3" descr="P1030527.JPG"/>
          <p:cNvPicPr>
            <a:picLocks noGrp="1" noChangeAspect="1"/>
          </p:cNvPicPr>
          <p:nvPr>
            <p:ph idx="1"/>
          </p:nvPr>
        </p:nvPicPr>
        <p:blipFill rotWithShape="1">
          <a:blip r:embed="rId2" cstate="email">
            <a:alphaModFix/>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08928" y="858525"/>
            <a:ext cx="5706228" cy="5211906"/>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934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0936" y="548640"/>
            <a:ext cx="2700645" cy="5431536"/>
          </a:xfrm>
        </p:spPr>
        <p:txBody>
          <a:bodyPr>
            <a:normAutofit/>
          </a:bodyPr>
          <a:lstStyle/>
          <a:p>
            <a:r>
              <a:rPr lang="de-DE" sz="2600"/>
              <a:t>4. Nachgeburtsphase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3844813" y="552091"/>
            <a:ext cx="4668251" cy="5431536"/>
          </a:xfrm>
        </p:spPr>
        <p:txBody>
          <a:bodyPr anchor="ctr">
            <a:normAutofit/>
          </a:bodyPr>
          <a:lstStyle/>
          <a:p>
            <a:r>
              <a:rPr lang="de-DE" sz="1900"/>
              <a:t>Nachgeburten gehen immer mit/ nach dem Welpen ab</a:t>
            </a:r>
          </a:p>
          <a:p>
            <a:pPr>
              <a:buNone/>
            </a:pPr>
            <a:r>
              <a:rPr lang="de-DE" sz="1900"/>
              <a:t>   	Beobachten !!!!!!!!! </a:t>
            </a:r>
          </a:p>
          <a:p>
            <a:endParaRPr lang="de-DE" sz="1900"/>
          </a:p>
          <a:p>
            <a:r>
              <a:rPr lang="de-DE" sz="1900"/>
              <a:t>Als eigentliche Nachgeburtsphase wird Phase nach letzem Welpen bis zum Abgang der letzten Nachgeburt bezeichnet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el 1"/>
          <p:cNvSpPr>
            <a:spLocks noGrp="1"/>
          </p:cNvSpPr>
          <p:nvPr>
            <p:ph type="title"/>
          </p:nvPr>
        </p:nvSpPr>
        <p:spPr>
          <a:xfrm>
            <a:off x="628650" y="401221"/>
            <a:ext cx="7886700" cy="1348065"/>
          </a:xfrm>
        </p:spPr>
        <p:txBody>
          <a:bodyPr>
            <a:normAutofit/>
          </a:bodyPr>
          <a:lstStyle/>
          <a:p>
            <a:r>
              <a:rPr lang="de-DE" sz="4700" dirty="0">
                <a:solidFill>
                  <a:srgbClr val="FFFFFF"/>
                </a:solidFill>
              </a:rPr>
              <a:t>Geburtsstörungen </a:t>
            </a:r>
          </a:p>
        </p:txBody>
      </p:sp>
      <p:sp>
        <p:nvSpPr>
          <p:cNvPr id="3" name="Inhaltsplatzhalter 2"/>
          <p:cNvSpPr>
            <a:spLocks noGrp="1"/>
          </p:cNvSpPr>
          <p:nvPr>
            <p:ph idx="1"/>
          </p:nvPr>
        </p:nvSpPr>
        <p:spPr>
          <a:xfrm>
            <a:off x="628650" y="2586789"/>
            <a:ext cx="7886700" cy="3590174"/>
          </a:xfrm>
        </p:spPr>
        <p:txBody>
          <a:bodyPr>
            <a:normAutofit fontScale="85000" lnSpcReduction="20000"/>
          </a:bodyPr>
          <a:lstStyle/>
          <a:p>
            <a:endParaRPr lang="de-DE" sz="1900" dirty="0"/>
          </a:p>
          <a:p>
            <a:r>
              <a:rPr lang="de-DE" sz="1900" dirty="0">
                <a:latin typeface="Arial" pitchFamily="34" charset="0"/>
                <a:cs typeface="Arial" pitchFamily="34" charset="0"/>
              </a:rPr>
              <a:t>Störungen des Allgemeinbefindens der Mutter</a:t>
            </a:r>
          </a:p>
          <a:p>
            <a:pPr>
              <a:buNone/>
            </a:pPr>
            <a:r>
              <a:rPr lang="de-DE" sz="1900" dirty="0">
                <a:latin typeface="Arial" pitchFamily="34" charset="0"/>
                <a:cs typeface="Arial" pitchFamily="34" charset="0"/>
              </a:rPr>
              <a:t>	(Erbrechen, Zittern, Krämpfe)</a:t>
            </a:r>
          </a:p>
          <a:p>
            <a:r>
              <a:rPr lang="de-DE" sz="1900" dirty="0">
                <a:latin typeface="Arial" pitchFamily="34" charset="0"/>
                <a:cs typeface="Arial" pitchFamily="34" charset="0"/>
              </a:rPr>
              <a:t>Ausfluss aus der Scheide ( Blut, Eiter, grünliche Flüssigkeit </a:t>
            </a:r>
            <a:r>
              <a:rPr lang="de-DE" sz="1900" b="1" dirty="0">
                <a:latin typeface="Arial" pitchFamily="34" charset="0"/>
                <a:cs typeface="Arial" pitchFamily="34" charset="0"/>
              </a:rPr>
              <a:t>vor</a:t>
            </a:r>
            <a:r>
              <a:rPr lang="de-DE" sz="1900" dirty="0">
                <a:latin typeface="Arial" pitchFamily="34" charset="0"/>
                <a:cs typeface="Arial" pitchFamily="34" charset="0"/>
              </a:rPr>
              <a:t> Geburt d. 1. Welpen)</a:t>
            </a:r>
          </a:p>
          <a:p>
            <a:r>
              <a:rPr lang="de-DE" sz="1900" dirty="0">
                <a:latin typeface="Arial" pitchFamily="34" charset="0"/>
                <a:cs typeface="Arial" pitchFamily="34" charset="0"/>
              </a:rPr>
              <a:t>24 Stunden nach </a:t>
            </a:r>
            <a:r>
              <a:rPr lang="de-DE" sz="1900" dirty="0" err="1">
                <a:latin typeface="Arial" pitchFamily="34" charset="0"/>
                <a:cs typeface="Arial" pitchFamily="34" charset="0"/>
              </a:rPr>
              <a:t>Temp</a:t>
            </a:r>
            <a:r>
              <a:rPr lang="de-DE" sz="1900" dirty="0">
                <a:latin typeface="Arial" pitchFamily="34" charset="0"/>
                <a:cs typeface="Arial" pitchFamily="34" charset="0"/>
              </a:rPr>
              <a:t>. </a:t>
            </a:r>
            <a:r>
              <a:rPr lang="de-DE" sz="1900" b="1" dirty="0">
                <a:latin typeface="Arial" pitchFamily="34" charset="0"/>
                <a:cs typeface="Arial" pitchFamily="34" charset="0"/>
              </a:rPr>
              <a:t>↓ </a:t>
            </a:r>
            <a:r>
              <a:rPr lang="de-DE" sz="1900" dirty="0">
                <a:latin typeface="Arial" pitchFamily="34" charset="0"/>
                <a:cs typeface="Arial" pitchFamily="34" charset="0"/>
              </a:rPr>
              <a:t> noch kein Welpe geboren</a:t>
            </a:r>
          </a:p>
          <a:p>
            <a:r>
              <a:rPr lang="de-DE" sz="1900" dirty="0">
                <a:latin typeface="Arial" pitchFamily="34" charset="0"/>
                <a:cs typeface="Arial" pitchFamily="34" charset="0"/>
              </a:rPr>
              <a:t>HFZ Welpen sonographisch &lt;130</a:t>
            </a:r>
          </a:p>
          <a:p>
            <a:r>
              <a:rPr lang="de-DE" sz="1900" dirty="0">
                <a:latin typeface="Arial" pitchFamily="34" charset="0"/>
                <a:cs typeface="Arial" pitchFamily="34" charset="0"/>
              </a:rPr>
              <a:t>Fruchtteile in Scheide sichtbar&gt; Dauer länger als 5 Min. ohne Geburt eines Welpen</a:t>
            </a:r>
          </a:p>
          <a:p>
            <a:r>
              <a:rPr lang="de-DE" sz="1900" dirty="0">
                <a:latin typeface="Arial" pitchFamily="34" charset="0"/>
                <a:cs typeface="Arial" pitchFamily="34" charset="0"/>
              </a:rPr>
              <a:t>Gesamtdauer Geburt&gt; 24 Stunden</a:t>
            </a:r>
          </a:p>
          <a:p>
            <a:r>
              <a:rPr lang="de-DE" sz="1900" dirty="0">
                <a:latin typeface="Arial" pitchFamily="34" charset="0"/>
                <a:cs typeface="Arial" pitchFamily="34" charset="0"/>
              </a:rPr>
              <a:t>Andauerndes Pressen  </a:t>
            </a:r>
          </a:p>
          <a:p>
            <a:r>
              <a:rPr lang="de-DE" sz="1900" dirty="0">
                <a:latin typeface="Arial" pitchFamily="34" charset="0"/>
                <a:cs typeface="Arial" pitchFamily="34" charset="0"/>
              </a:rPr>
              <a:t>Zeitspanne zwischen der Geburt zweier Welpen &gt; 2 Std.           (Lehrbuch)</a:t>
            </a:r>
          </a:p>
          <a:p>
            <a:r>
              <a:rPr lang="de-DE" sz="1900" dirty="0">
                <a:latin typeface="Arial" pitchFamily="34" charset="0"/>
                <a:cs typeface="Arial" pitchFamily="34" charset="0"/>
              </a:rPr>
              <a:t>Permanente Bauchpresse &gt; 30 Min. ohne Geburt eines Welpen</a:t>
            </a:r>
          </a:p>
          <a:p>
            <a:r>
              <a:rPr lang="de-DE" sz="1900" dirty="0">
                <a:latin typeface="Arial" pitchFamily="34" charset="0"/>
                <a:cs typeface="Arial" pitchFamily="34" charset="0"/>
              </a:rPr>
              <a:t>Übergangene Geburt Trächtigkeit &gt; 72 Tage</a:t>
            </a:r>
          </a:p>
          <a:p>
            <a:endParaRPr lang="de-DE" sz="1900" dirty="0">
              <a:latin typeface="Arial" pitchFamily="34" charset="0"/>
              <a:cs typeface="Arial" pitchFamily="34" charset="0"/>
            </a:endParaRPr>
          </a:p>
          <a:p>
            <a:pPr>
              <a:buNone/>
            </a:pPr>
            <a:endParaRPr lang="de-DE" sz="1900" dirty="0">
              <a:latin typeface="Arial" pitchFamily="34" charset="0"/>
              <a:cs typeface="Arial" pitchFamily="34" charset="0"/>
            </a:endParaRPr>
          </a:p>
          <a:p>
            <a:pPr>
              <a:buNone/>
            </a:pPr>
            <a:endParaRPr lang="de-DE" sz="1900" dirty="0">
              <a:latin typeface="Arial" pitchFamily="34" charset="0"/>
              <a:cs typeface="Arial" pitchFamily="34" charset="0"/>
            </a:endParaRPr>
          </a:p>
          <a:p>
            <a:pPr>
              <a:buNone/>
            </a:pPr>
            <a:endParaRPr lang="de-DE" sz="1900" dirty="0">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4D1D2A-2C9E-3D80-5464-0C971F69C0E4}"/>
              </a:ext>
            </a:extLst>
          </p:cNvPr>
          <p:cNvSpPr>
            <a:spLocks noGrp="1"/>
          </p:cNvSpPr>
          <p:nvPr>
            <p:ph type="title"/>
          </p:nvPr>
        </p:nvSpPr>
        <p:spPr>
          <a:xfrm>
            <a:off x="473202" y="640080"/>
            <a:ext cx="3614166" cy="1481328"/>
          </a:xfrm>
        </p:spPr>
        <p:txBody>
          <a:bodyPr anchor="b">
            <a:normAutofit/>
          </a:bodyPr>
          <a:lstStyle/>
          <a:p>
            <a:r>
              <a:rPr lang="de-DE"/>
              <a:t>Geburtshindernisse</a:t>
            </a:r>
          </a:p>
        </p:txBody>
      </p:sp>
      <p:sp>
        <p:nvSpPr>
          <p:cNvPr id="2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9C7CA545-FB64-DAC7-A721-DD9A48224B50}"/>
              </a:ext>
            </a:extLst>
          </p:cNvPr>
          <p:cNvSpPr>
            <a:spLocks noGrp="1"/>
          </p:cNvSpPr>
          <p:nvPr>
            <p:ph idx="1"/>
          </p:nvPr>
        </p:nvSpPr>
        <p:spPr>
          <a:xfrm>
            <a:off x="473202" y="2660904"/>
            <a:ext cx="3614166" cy="3547872"/>
          </a:xfrm>
        </p:spPr>
        <p:txBody>
          <a:bodyPr anchor="t">
            <a:normAutofit/>
          </a:bodyPr>
          <a:lstStyle/>
          <a:p>
            <a:r>
              <a:rPr lang="en-US" sz="1900" dirty="0" err="1"/>
              <a:t>Siamesischer</a:t>
            </a:r>
            <a:r>
              <a:rPr lang="en-US" sz="1900" dirty="0"/>
              <a:t> Zwilling Hund</a:t>
            </a:r>
          </a:p>
          <a:p>
            <a:pPr marL="0" indent="0">
              <a:buNone/>
            </a:pPr>
            <a:r>
              <a:rPr lang="en-US" sz="1900" dirty="0"/>
              <a:t>Absolute </a:t>
            </a:r>
            <a:r>
              <a:rPr lang="en-US" sz="1900" dirty="0" err="1"/>
              <a:t>Indikation</a:t>
            </a:r>
            <a:r>
              <a:rPr lang="en-US" sz="1900" dirty="0"/>
              <a:t> </a:t>
            </a:r>
            <a:r>
              <a:rPr lang="en-US" sz="1900" dirty="0" err="1"/>
              <a:t>zur</a:t>
            </a:r>
            <a:r>
              <a:rPr lang="en-US" sz="1900" dirty="0"/>
              <a:t> </a:t>
            </a:r>
            <a:r>
              <a:rPr lang="en-US" sz="1900" dirty="0" err="1"/>
              <a:t>Sectio</a:t>
            </a:r>
            <a:r>
              <a:rPr lang="en-US" sz="1900" dirty="0"/>
              <a:t> </a:t>
            </a:r>
            <a:r>
              <a:rPr lang="en-US" sz="1900" dirty="0" err="1"/>
              <a:t>caesarea</a:t>
            </a:r>
            <a:endParaRPr lang="en-US" sz="1900" dirty="0"/>
          </a:p>
        </p:txBody>
      </p:sp>
      <p:pic>
        <p:nvPicPr>
          <p:cNvPr id="5" name="Inhaltsplatzhalter 4" descr="Ein Bild, das Röntgenfilm enthält.&#10;&#10;Automatisch generierte Beschreibung mit mittlerer Zuverlässigkeit">
            <a:extLst>
              <a:ext uri="{FF2B5EF4-FFF2-40B4-BE49-F238E27FC236}">
                <a16:creationId xmlns:a16="http://schemas.microsoft.com/office/drawing/2014/main" id="{8B4FA0D2-7A52-FCAC-B460-BADC9319DA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4286" y="707767"/>
            <a:ext cx="4094226" cy="5442466"/>
          </a:xfrm>
          <a:prstGeom prst="rect">
            <a:avLst/>
          </a:prstGeom>
        </p:spPr>
      </p:pic>
    </p:spTree>
    <p:extLst>
      <p:ext uri="{BB962C8B-B14F-4D97-AF65-F5344CB8AC3E}">
        <p14:creationId xmlns:p14="http://schemas.microsoft.com/office/powerpoint/2010/main" val="315447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80060" y="325369"/>
            <a:ext cx="3276451" cy="1956841"/>
          </a:xfrm>
        </p:spPr>
        <p:txBody>
          <a:bodyPr anchor="b">
            <a:normAutofit/>
          </a:bodyPr>
          <a:lstStyle/>
          <a:p>
            <a:r>
              <a:rPr lang="de-DE" sz="2600"/>
              <a:t>Trächtigkeitsdiagnostik</a:t>
            </a:r>
          </a:p>
        </p:txBody>
      </p:sp>
      <p:sp>
        <p:nvSpPr>
          <p:cNvPr id="1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480060" y="2872899"/>
            <a:ext cx="3182691" cy="3320668"/>
          </a:xfrm>
        </p:spPr>
        <p:txBody>
          <a:bodyPr>
            <a:normAutofit/>
          </a:bodyPr>
          <a:lstStyle/>
          <a:p>
            <a:pPr marL="0" indent="0">
              <a:buNone/>
            </a:pPr>
            <a:r>
              <a:rPr lang="de-DE" sz="1900" dirty="0">
                <a:latin typeface="Arial" pitchFamily="34" charset="0"/>
                <a:cs typeface="Arial" pitchFamily="34" charset="0"/>
              </a:rPr>
              <a:t>Trächtigkeitsdauer ca. 63  Tage</a:t>
            </a:r>
          </a:p>
          <a:p>
            <a:pPr marL="0" indent="0">
              <a:buNone/>
            </a:pPr>
            <a:r>
              <a:rPr lang="de-DE" sz="1900" dirty="0">
                <a:latin typeface="Arial" pitchFamily="34" charset="0"/>
                <a:cs typeface="Arial" pitchFamily="34" charset="0"/>
              </a:rPr>
              <a:t>Tag der Bedeckung ≠ Tag der Befruchtung</a:t>
            </a:r>
          </a:p>
          <a:p>
            <a:pPr marL="0" indent="0">
              <a:buNone/>
            </a:pPr>
            <a:r>
              <a:rPr lang="de-DE" sz="1900" dirty="0">
                <a:latin typeface="Arial" pitchFamily="34" charset="0"/>
                <a:cs typeface="Arial" pitchFamily="34" charset="0"/>
              </a:rPr>
              <a:t>Ultraschall ab 21. Tag frühestens (besser 23.-25. Tag)</a:t>
            </a:r>
          </a:p>
          <a:p>
            <a:pPr marL="0" indent="0">
              <a:buNone/>
            </a:pPr>
            <a:r>
              <a:rPr lang="de-DE" sz="1900" dirty="0">
                <a:latin typeface="Arial" pitchFamily="34" charset="0"/>
                <a:cs typeface="Arial" pitchFamily="34" charset="0"/>
              </a:rPr>
              <a:t>Eigenbewegungen ab 34. Tag</a:t>
            </a:r>
          </a:p>
          <a:p>
            <a:pPr>
              <a:buNone/>
            </a:pPr>
            <a:endParaRPr lang="de-DE" sz="1900" dirty="0">
              <a:latin typeface="Arial" pitchFamily="34" charset="0"/>
              <a:cs typeface="Arial" pitchFamily="34" charset="0"/>
            </a:endParaRPr>
          </a:p>
          <a:p>
            <a:pPr>
              <a:buNone/>
            </a:pPr>
            <a:endParaRPr lang="de-DE" sz="1900" dirty="0">
              <a:latin typeface="Arial" pitchFamily="34" charset="0"/>
              <a:cs typeface="Arial" pitchFamily="34" charset="0"/>
            </a:endParaRPr>
          </a:p>
          <a:p>
            <a:endParaRPr lang="de-DE" sz="1900" dirty="0">
              <a:latin typeface="Arial" pitchFamily="34" charset="0"/>
              <a:cs typeface="Arial" pitchFamily="34" charset="0"/>
            </a:endParaRPr>
          </a:p>
        </p:txBody>
      </p:sp>
      <p:pic>
        <p:nvPicPr>
          <p:cNvPr id="1027" name="Picture 3" descr="C:\Dokumente und Einstellungen\Posthoff\Eigene Dateien\Eigene Bilder\Geburt\GRETA_POSTHOFF_20090213144203_1447130.BMP"/>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243000"/>
                    </a14:imgEffect>
                  </a14:imgLayer>
                </a14:imgProps>
              </a:ext>
              <a:ext uri="{28A0092B-C50C-407E-A947-70E740481C1C}">
                <a14:useLocalDpi xmlns:a14="http://schemas.microsoft.com/office/drawing/2010/main"/>
              </a:ext>
            </a:extLst>
          </a:blip>
          <a:srcRect b="-4"/>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57912A7-FDF3-A78F-29BB-434566127D3E}"/>
              </a:ext>
            </a:extLst>
          </p:cNvPr>
          <p:cNvSpPr>
            <a:spLocks noGrp="1"/>
          </p:cNvSpPr>
          <p:nvPr>
            <p:ph type="title"/>
          </p:nvPr>
        </p:nvSpPr>
        <p:spPr>
          <a:xfrm>
            <a:off x="342900" y="412454"/>
            <a:ext cx="1785938" cy="2101850"/>
          </a:xfrm>
        </p:spPr>
        <p:txBody>
          <a:bodyPr vert="horz" lIns="91440" tIns="45720" rIns="91440" bIns="45720" rtlCol="0" anchor="ctr">
            <a:normAutofit/>
          </a:bodyPr>
          <a:lstStyle/>
          <a:p>
            <a:pPr defTabSz="914400"/>
            <a:r>
              <a:rPr lang="en-US" sz="2400" kern="1200">
                <a:solidFill>
                  <a:schemeClr val="tx1"/>
                </a:solidFill>
                <a:latin typeface="+mj-lt"/>
                <a:ea typeface="+mj-ea"/>
                <a:cs typeface="+mj-cs"/>
              </a:rPr>
              <a:t>Siamesischer Zwilling Hund</a:t>
            </a:r>
          </a:p>
        </p:txBody>
      </p:sp>
      <p:sp>
        <p:nvSpPr>
          <p:cNvPr id="17" name="Rectangle 1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01049" y="1454932"/>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A880572E-6D0D-EA3B-D5D6-327070A6ACF4}"/>
              </a:ext>
            </a:extLst>
          </p:cNvPr>
          <p:cNvSpPr>
            <a:spLocks noGrp="1"/>
          </p:cNvSpPr>
          <p:nvPr>
            <p:ph sz="half" idx="1"/>
          </p:nvPr>
        </p:nvSpPr>
        <p:spPr>
          <a:xfrm flipH="1" flipV="1">
            <a:off x="4800600" y="2514304"/>
            <a:ext cx="45719" cy="50600"/>
          </a:xfrm>
        </p:spPr>
        <p:txBody>
          <a:bodyPr vert="horz" lIns="91440" tIns="45720" rIns="91440" bIns="45720" rtlCol="0" anchor="ctr">
            <a:normAutofit fontScale="25000" lnSpcReduction="20000"/>
          </a:bodyPr>
          <a:lstStyle/>
          <a:p>
            <a:pPr indent="-228600" defTabSz="914400"/>
            <a:endParaRPr lang="en-US" sz="1500" dirty="0"/>
          </a:p>
        </p:txBody>
      </p:sp>
      <p:pic>
        <p:nvPicPr>
          <p:cNvPr id="6" name="Inhaltsplatzhalter 5" descr="Ein Bild, das Schwarzweiß, Kunst, monochrom enthält.&#10;&#10;Automatisch generierte Beschreibung mit geringer Zuverlässigkeit">
            <a:extLst>
              <a:ext uri="{FF2B5EF4-FFF2-40B4-BE49-F238E27FC236}">
                <a16:creationId xmlns:a16="http://schemas.microsoft.com/office/drawing/2014/main" id="{6C073353-9443-74D1-C2D8-F7209232D2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2959630"/>
            <a:ext cx="4800580" cy="3898370"/>
          </a:xfrm>
          <a:prstGeom prst="rect">
            <a:avLst/>
          </a:prstGeom>
        </p:spPr>
      </p:pic>
      <p:pic>
        <p:nvPicPr>
          <p:cNvPr id="8" name="Inhaltsplatzhalter 7" descr="Ein Bild, das Säugetier, Hunderasse, Hund, Haustier enthält.&#10;&#10;Automatisch generierte Beschreibung">
            <a:extLst>
              <a:ext uri="{FF2B5EF4-FFF2-40B4-BE49-F238E27FC236}">
                <a16:creationId xmlns:a16="http://schemas.microsoft.com/office/drawing/2014/main" id="{C6184CAB-C5FA-BE77-D53B-99E81ED28E3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r="-1"/>
          <a:stretch/>
        </p:blipFill>
        <p:spPr>
          <a:xfrm>
            <a:off x="4943474" y="1"/>
            <a:ext cx="4200526" cy="6857999"/>
          </a:xfrm>
          <a:prstGeom prst="rect">
            <a:avLst/>
          </a:prstGeom>
        </p:spPr>
      </p:pic>
    </p:spTree>
    <p:extLst>
      <p:ext uri="{BB962C8B-B14F-4D97-AF65-F5344CB8AC3E}">
        <p14:creationId xmlns:p14="http://schemas.microsoft.com/office/powerpoint/2010/main" val="148355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25E15E0-B0DB-0903-38BC-AE8F2DC1A972}"/>
              </a:ext>
            </a:extLst>
          </p:cNvPr>
          <p:cNvSpPr>
            <a:spLocks noGrp="1"/>
          </p:cNvSpPr>
          <p:nvPr>
            <p:ph type="title"/>
          </p:nvPr>
        </p:nvSpPr>
        <p:spPr>
          <a:xfrm>
            <a:off x="667753" y="640080"/>
            <a:ext cx="2800511" cy="3566160"/>
          </a:xfrm>
        </p:spPr>
        <p:txBody>
          <a:bodyPr vert="horz" lIns="91440" tIns="45720" rIns="91440" bIns="45720" rtlCol="0" anchor="b">
            <a:normAutofit/>
          </a:bodyPr>
          <a:lstStyle/>
          <a:p>
            <a:pPr defTabSz="914400"/>
            <a:r>
              <a:rPr lang="en-US" sz="2600"/>
              <a:t>Geburtshindernisse</a:t>
            </a:r>
          </a:p>
        </p:txBody>
      </p:sp>
      <p:sp>
        <p:nvSpPr>
          <p:cNvPr id="3" name="Inhaltsplatzhalter 2">
            <a:extLst>
              <a:ext uri="{FF2B5EF4-FFF2-40B4-BE49-F238E27FC236}">
                <a16:creationId xmlns:a16="http://schemas.microsoft.com/office/drawing/2014/main" id="{42EBE834-2365-AC38-3C65-BE76927DB6A3}"/>
              </a:ext>
            </a:extLst>
          </p:cNvPr>
          <p:cNvSpPr>
            <a:spLocks noGrp="1"/>
          </p:cNvSpPr>
          <p:nvPr>
            <p:ph sz="half" idx="1"/>
          </p:nvPr>
        </p:nvSpPr>
        <p:spPr>
          <a:xfrm>
            <a:off x="667754" y="4636008"/>
            <a:ext cx="2800510" cy="1572768"/>
          </a:xfrm>
        </p:spPr>
        <p:txBody>
          <a:bodyPr vert="horz" lIns="91440" tIns="45720" rIns="91440" bIns="45720" rtlCol="0">
            <a:normAutofit/>
          </a:bodyPr>
          <a:lstStyle/>
          <a:p>
            <a:pPr marL="0" indent="0" defTabSz="914400">
              <a:spcBef>
                <a:spcPts val="1000"/>
              </a:spcBef>
              <a:buNone/>
            </a:pPr>
            <a:r>
              <a:rPr lang="en-US" sz="2400"/>
              <a:t>Hydrocephalus bei einem Dackel Welpen</a:t>
            </a:r>
          </a:p>
        </p:txBody>
      </p:sp>
      <p:sp>
        <p:nvSpPr>
          <p:cNvPr id="1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nhaltsplatzhalter 5" descr="Ein Bild, das Röntgenfilm, medizinische Bildgebung, Radiologie, medizinisches Bildgebungsverfahren enthält.&#10;&#10;Automatisch generierte Beschreibung">
            <a:extLst>
              <a:ext uri="{FF2B5EF4-FFF2-40B4-BE49-F238E27FC236}">
                <a16:creationId xmlns:a16="http://schemas.microsoft.com/office/drawing/2014/main" id="{FC6580FC-B360-C80B-1044-2B3F2FAA9572}"/>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42795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55FC63-0AF9-7128-86CF-70FB5BF21419}"/>
              </a:ext>
            </a:extLst>
          </p:cNvPr>
          <p:cNvSpPr>
            <a:spLocks noGrp="1"/>
          </p:cNvSpPr>
          <p:nvPr>
            <p:ph type="title"/>
          </p:nvPr>
        </p:nvSpPr>
        <p:spPr>
          <a:xfrm>
            <a:off x="667753" y="640080"/>
            <a:ext cx="2800511" cy="3566160"/>
          </a:xfrm>
        </p:spPr>
        <p:txBody>
          <a:bodyPr vert="horz" lIns="91440" tIns="45720" rIns="91440" bIns="45720" rtlCol="0" anchor="b">
            <a:normAutofit/>
          </a:bodyPr>
          <a:lstStyle/>
          <a:p>
            <a:pPr defTabSz="914400"/>
            <a:r>
              <a:rPr lang="en-US"/>
              <a:t>Hydrocephalus Dackel Welpe 8 Wochen</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E93E9035-F083-DCD0-C38E-EFE215A38842}"/>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8903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848987BE-E8D0-4360-9484-8E6A48C85CD2}"/>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r>
              <a:rPr lang="en-US" sz="4700"/>
              <a:t>Embryonaler Fruchttod</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nhaltsplatzhalter 4">
            <a:extLst>
              <a:ext uri="{FF2B5EF4-FFF2-40B4-BE49-F238E27FC236}">
                <a16:creationId xmlns:a16="http://schemas.microsoft.com/office/drawing/2014/main" id="{E2AE484A-A5A5-40BB-B2C1-4CAB7C1FA8E7}"/>
              </a:ext>
            </a:extLst>
          </p:cNvPr>
          <p:cNvSpPr>
            <a:spLocks noGrp="1"/>
          </p:cNvSpPr>
          <p:nvPr>
            <p:ph sz="half" idx="1"/>
          </p:nvPr>
        </p:nvSpPr>
        <p:spPr>
          <a:xfrm>
            <a:off x="480060" y="2872899"/>
            <a:ext cx="3182691" cy="3320668"/>
          </a:xfrm>
        </p:spPr>
        <p:txBody>
          <a:bodyPr vert="horz" lIns="91440" tIns="45720" rIns="91440" bIns="45720" rtlCol="0">
            <a:normAutofit/>
          </a:bodyPr>
          <a:lstStyle/>
          <a:p>
            <a:pPr indent="-228600" defTabSz="914400"/>
            <a:r>
              <a:rPr lang="en-US" sz="1600"/>
              <a:t>Vorbericht</a:t>
            </a:r>
          </a:p>
          <a:p>
            <a:pPr marL="0" indent="-228600" defTabSz="914400"/>
            <a:r>
              <a:rPr lang="en-US" sz="1600"/>
              <a:t>Ca. 50. Tag Gravidität</a:t>
            </a:r>
          </a:p>
          <a:p>
            <a:pPr marL="0" indent="-228600" defTabSz="914400"/>
            <a:r>
              <a:rPr lang="en-US" sz="1600"/>
              <a:t>Seit gestern Ausfluss grünlicher Schleim aus der Vagina</a:t>
            </a:r>
          </a:p>
          <a:p>
            <a:pPr marL="0" indent="-228600" defTabSz="914400"/>
            <a:r>
              <a:rPr lang="en-US" sz="1600"/>
              <a:t>Hündin lt. Besitzer fit</a:t>
            </a:r>
          </a:p>
          <a:p>
            <a:pPr marL="0" indent="-228600" defTabSz="914400"/>
            <a:endParaRPr lang="en-US" sz="1600"/>
          </a:p>
          <a:p>
            <a:pPr marL="0" indent="-228600" defTabSz="914400"/>
            <a:r>
              <a:rPr lang="en-US" sz="1600"/>
              <a:t>Untersuchung:</a:t>
            </a:r>
          </a:p>
          <a:p>
            <a:pPr marL="0" indent="-228600" defTabSz="914400"/>
            <a:r>
              <a:rPr lang="en-US" sz="1600"/>
              <a:t>Temp. 40,5C</a:t>
            </a:r>
          </a:p>
          <a:p>
            <a:pPr marL="0" indent="-228600" defTabSz="914400"/>
            <a:r>
              <a:rPr lang="en-US" sz="1600"/>
              <a:t>Hündin tachykard = Schmerzen</a:t>
            </a:r>
          </a:p>
          <a:p>
            <a:pPr marL="0" indent="-228600" defTabSz="914400"/>
            <a:r>
              <a:rPr lang="en-US" sz="1600"/>
              <a:t>Braun grüne Brühe aus Rima vulvae keine Wehentätigkeit</a:t>
            </a:r>
          </a:p>
        </p:txBody>
      </p:sp>
      <p:pic>
        <p:nvPicPr>
          <p:cNvPr id="14" name="Inhaltsplatzhalter 13" descr="Ein Bild, das drinnen, Säugetier, Tuch enthält.&#10;&#10;Automatisch generierte Beschreibung">
            <a:extLst>
              <a:ext uri="{FF2B5EF4-FFF2-40B4-BE49-F238E27FC236}">
                <a16:creationId xmlns:a16="http://schemas.microsoft.com/office/drawing/2014/main" id="{FBC8E016-A2B2-4351-830F-61DCD0824980}"/>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91998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B0213A-EC72-4497-BD50-1614DB106649}"/>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defTabSz="914400"/>
            <a:r>
              <a:rPr lang="en-US" sz="4700">
                <a:solidFill>
                  <a:srgbClr val="FFFFFF"/>
                </a:solidFill>
              </a:rPr>
              <a:t>Embryonaler Fruchttod</a:t>
            </a:r>
          </a:p>
        </p:txBody>
      </p:sp>
      <p:pic>
        <p:nvPicPr>
          <p:cNvPr id="8" name="Inhaltsplatzhalter 7" descr="Ein Bild, das Schokolade enthält.&#10;&#10;Automatisch generierte Beschreibung">
            <a:extLst>
              <a:ext uri="{FF2B5EF4-FFF2-40B4-BE49-F238E27FC236}">
                <a16:creationId xmlns:a16="http://schemas.microsoft.com/office/drawing/2014/main" id="{E9DB7C0C-847E-4AC1-B3C1-6966241ADCB2}"/>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240030" y="772073"/>
            <a:ext cx="4091937" cy="3068952"/>
          </a:xfrm>
          <a:prstGeom prst="rect">
            <a:avLst/>
          </a:prstGeom>
        </p:spPr>
      </p:pic>
      <p:pic>
        <p:nvPicPr>
          <p:cNvPr id="6" name="Inhaltsplatzhalter 5">
            <a:extLst>
              <a:ext uri="{FF2B5EF4-FFF2-40B4-BE49-F238E27FC236}">
                <a16:creationId xmlns:a16="http://schemas.microsoft.com/office/drawing/2014/main" id="{0F06CD52-C927-49B2-A84E-1B217CB52458}"/>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p:blipFill>
        <p:spPr>
          <a:xfrm>
            <a:off x="4992217" y="772073"/>
            <a:ext cx="3731567" cy="3068952"/>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8616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54CD4C-DE23-4FB4-8564-18A6F7F9FA2E}"/>
              </a:ext>
            </a:extLst>
          </p:cNvPr>
          <p:cNvSpPr>
            <a:spLocks noGrp="1"/>
          </p:cNvSpPr>
          <p:nvPr>
            <p:ph type="title"/>
          </p:nvPr>
        </p:nvSpPr>
        <p:spPr>
          <a:xfrm>
            <a:off x="6950931" y="2023110"/>
            <a:ext cx="1852218" cy="2846070"/>
          </a:xfrm>
        </p:spPr>
        <p:txBody>
          <a:bodyPr vert="horz" lIns="91440" tIns="45720" rIns="91440" bIns="45720" rtlCol="0" anchor="ctr">
            <a:normAutofit/>
          </a:bodyPr>
          <a:lstStyle/>
          <a:p>
            <a:pPr defTabSz="914400"/>
            <a:r>
              <a:rPr lang="en-US" sz="3200" kern="1200">
                <a:solidFill>
                  <a:schemeClr val="tx1"/>
                </a:solidFill>
                <a:latin typeface="+mj-lt"/>
                <a:ea typeface="+mj-ea"/>
                <a:cs typeface="+mj-cs"/>
              </a:rPr>
              <a:t>Was mach ich wenn‘s nicht weiter geht?</a:t>
            </a:r>
          </a:p>
        </p:txBody>
      </p:sp>
      <p:sp>
        <p:nvSpPr>
          <p:cNvPr id="137" name="Rectangle 13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AE9101F3-2A56-4E42-BDA8-290D3D09C092">
            <a:extLst>
              <a:ext uri="{FF2B5EF4-FFF2-40B4-BE49-F238E27FC236}">
                <a16:creationId xmlns:a16="http://schemas.microsoft.com/office/drawing/2014/main" id="{A3F16E65-9B12-4237-911E-3F22BD999DBC}"/>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08928" y="910941"/>
            <a:ext cx="5706228" cy="51070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14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4741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85BC49A-1E28-4812-99AD-220506ED73B5}"/>
              </a:ext>
            </a:extLst>
          </p:cNvPr>
          <p:cNvSpPr>
            <a:spLocks noGrp="1"/>
          </p:cNvSpPr>
          <p:nvPr>
            <p:ph type="title"/>
          </p:nvPr>
        </p:nvSpPr>
        <p:spPr>
          <a:xfrm>
            <a:off x="483798" y="1463040"/>
            <a:ext cx="2847230" cy="2690949"/>
          </a:xfrm>
        </p:spPr>
        <p:txBody>
          <a:bodyPr anchor="t">
            <a:normAutofit/>
          </a:bodyPr>
          <a:lstStyle/>
          <a:p>
            <a:r>
              <a:rPr lang="de-DE" sz="2600"/>
              <a:t>Züchter möchte möglichst schnelle reibungslose Geburt ./. Hündin braucht Erholungsphasen</a:t>
            </a: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nhaltsplatzhalter 2">
            <a:extLst>
              <a:ext uri="{FF2B5EF4-FFF2-40B4-BE49-F238E27FC236}">
                <a16:creationId xmlns:a16="http://schemas.microsoft.com/office/drawing/2014/main" id="{FB538155-50B3-45FF-92DC-F4394F7B1243}"/>
              </a:ext>
            </a:extLst>
          </p:cNvPr>
          <p:cNvGraphicFramePr>
            <a:graphicFrameLocks noGrp="1"/>
          </p:cNvGraphicFramePr>
          <p:nvPr>
            <p:ph idx="1"/>
            <p:extLst>
              <p:ext uri="{D42A27DB-BD31-4B8C-83A1-F6EECF244321}">
                <p14:modId xmlns:p14="http://schemas.microsoft.com/office/powerpoint/2010/main" val="2760809077"/>
              </p:ext>
            </p:extLst>
          </p:nvPr>
        </p:nvGraphicFramePr>
        <p:xfrm>
          <a:off x="4055778" y="1014154"/>
          <a:ext cx="4472040" cy="497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481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D225242-DD65-4045-85D1-1F9F33273B47}"/>
              </a:ext>
            </a:extLst>
          </p:cNvPr>
          <p:cNvSpPr>
            <a:spLocks noGrp="1"/>
          </p:cNvSpPr>
          <p:nvPr>
            <p:ph type="title"/>
          </p:nvPr>
        </p:nvSpPr>
        <p:spPr>
          <a:xfrm>
            <a:off x="483798" y="1463040"/>
            <a:ext cx="2847230" cy="2690949"/>
          </a:xfrm>
        </p:spPr>
        <p:txBody>
          <a:bodyPr anchor="t">
            <a:normAutofit/>
          </a:bodyPr>
          <a:lstStyle/>
          <a:p>
            <a:r>
              <a:rPr lang="de-DE" sz="2900"/>
              <a:t>Troubleshooting</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250" y="4415246"/>
            <a:ext cx="8986749" cy="2087795"/>
            <a:chOff x="143163" y="5763486"/>
            <a:chExt cx="11982332" cy="739555"/>
          </a:xfrm>
        </p:grpSpPr>
        <p:sp>
          <p:nvSpPr>
            <p:cNvPr id="17"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0279" y="587829"/>
            <a:ext cx="4878975"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nhaltsplatzhalter 2">
            <a:extLst>
              <a:ext uri="{FF2B5EF4-FFF2-40B4-BE49-F238E27FC236}">
                <a16:creationId xmlns:a16="http://schemas.microsoft.com/office/drawing/2014/main" id="{CC3CF85A-A7A7-428D-9184-BCF03ECDD4A4}"/>
              </a:ext>
            </a:extLst>
          </p:cNvPr>
          <p:cNvSpPr>
            <a:spLocks noGrp="1"/>
          </p:cNvSpPr>
          <p:nvPr>
            <p:ph idx="1"/>
          </p:nvPr>
        </p:nvSpPr>
        <p:spPr>
          <a:xfrm>
            <a:off x="4242163" y="1463039"/>
            <a:ext cx="4156790" cy="4300447"/>
          </a:xfrm>
        </p:spPr>
        <p:txBody>
          <a:bodyPr anchor="t">
            <a:normAutofit/>
          </a:bodyPr>
          <a:lstStyle/>
          <a:p>
            <a:r>
              <a:rPr lang="de-DE" sz="1500" dirty="0"/>
              <a:t>Anregung der Wehentätigkeit:</a:t>
            </a:r>
          </a:p>
          <a:p>
            <a:r>
              <a:rPr lang="de-DE" sz="1500" dirty="0"/>
              <a:t>Mit Hündin laufen  Hündin in den Garten lassen</a:t>
            </a:r>
          </a:p>
          <a:p>
            <a:r>
              <a:rPr lang="de-DE" sz="1500" dirty="0"/>
              <a:t>Kontrollieren!!!!! Viele Welpen landen im Gebüsch</a:t>
            </a:r>
          </a:p>
          <a:p>
            <a:r>
              <a:rPr lang="de-DE" sz="1500" dirty="0"/>
              <a:t>Manuelle Massage der Vagina&gt; </a:t>
            </a:r>
            <a:r>
              <a:rPr lang="de-DE" sz="1500" dirty="0" err="1"/>
              <a:t>Oxytocinausschüttung</a:t>
            </a:r>
            <a:endParaRPr lang="de-DE" sz="1500" dirty="0"/>
          </a:p>
          <a:p>
            <a:endParaRPr lang="de-DE" sz="1500" dirty="0"/>
          </a:p>
          <a:p>
            <a:r>
              <a:rPr lang="de-DE" sz="1500" dirty="0"/>
              <a:t>Calciumgabe?????</a:t>
            </a:r>
          </a:p>
          <a:p>
            <a:r>
              <a:rPr lang="de-DE" sz="1500" dirty="0"/>
              <a:t>These: durch Hecheln entsteht respiratorische Alkalose&gt; weniger ionisiertes Calcium im Blut&gt; Calcium fehlt für Uteruskontraktion</a:t>
            </a:r>
          </a:p>
          <a:p>
            <a:r>
              <a:rPr lang="de-DE" sz="1500" dirty="0"/>
              <a:t>JA!</a:t>
            </a:r>
          </a:p>
          <a:p>
            <a:r>
              <a:rPr lang="de-DE" sz="1500" dirty="0"/>
              <a:t>Es ist eine gute Idee einer Hündin oral Calcium in Form von Calcium </a:t>
            </a:r>
            <a:r>
              <a:rPr lang="de-DE" sz="1500" dirty="0" err="1"/>
              <a:t>Frubiase</a:t>
            </a:r>
            <a:r>
              <a:rPr lang="de-DE" sz="1500" dirty="0"/>
              <a:t> zu geben </a:t>
            </a:r>
          </a:p>
          <a:p>
            <a:endParaRPr lang="de-DE" sz="1500" dirty="0"/>
          </a:p>
        </p:txBody>
      </p:sp>
    </p:spTree>
    <p:extLst>
      <p:ext uri="{BB962C8B-B14F-4D97-AF65-F5344CB8AC3E}">
        <p14:creationId xmlns:p14="http://schemas.microsoft.com/office/powerpoint/2010/main" val="2786809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16597"/>
            <a:ext cx="548639"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613954"/>
            <a:ext cx="8180615"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8D1166-731B-4FEE-A5D3-B9247E4B97E5}"/>
              </a:ext>
            </a:extLst>
          </p:cNvPr>
          <p:cNvSpPr>
            <a:spLocks noGrp="1"/>
          </p:cNvSpPr>
          <p:nvPr>
            <p:ph type="title"/>
          </p:nvPr>
        </p:nvSpPr>
        <p:spPr>
          <a:xfrm>
            <a:off x="782723" y="809898"/>
            <a:ext cx="7457037" cy="1554480"/>
          </a:xfrm>
        </p:spPr>
        <p:txBody>
          <a:bodyPr anchor="ctr">
            <a:normAutofit/>
          </a:bodyPr>
          <a:lstStyle/>
          <a:p>
            <a:r>
              <a:rPr lang="de-DE" sz="4200"/>
              <a:t>Oxytocin?</a:t>
            </a:r>
          </a:p>
        </p:txBody>
      </p:sp>
      <p:sp>
        <p:nvSpPr>
          <p:cNvPr id="3" name="Inhaltsplatzhalter 2">
            <a:extLst>
              <a:ext uri="{FF2B5EF4-FFF2-40B4-BE49-F238E27FC236}">
                <a16:creationId xmlns:a16="http://schemas.microsoft.com/office/drawing/2014/main" id="{9458E4E7-A747-4164-A1A9-8F822BB4D95D}"/>
              </a:ext>
            </a:extLst>
          </p:cNvPr>
          <p:cNvSpPr>
            <a:spLocks noGrp="1"/>
          </p:cNvSpPr>
          <p:nvPr>
            <p:ph idx="1"/>
          </p:nvPr>
        </p:nvSpPr>
        <p:spPr>
          <a:xfrm>
            <a:off x="783771" y="3017522"/>
            <a:ext cx="7455989" cy="3124658"/>
          </a:xfrm>
        </p:spPr>
        <p:txBody>
          <a:bodyPr anchor="ctr">
            <a:normAutofit/>
          </a:bodyPr>
          <a:lstStyle/>
          <a:p>
            <a:r>
              <a:rPr lang="de-DE" sz="1500" dirty="0"/>
              <a:t>NEIN !!!!!!!</a:t>
            </a:r>
          </a:p>
          <a:p>
            <a:endParaRPr lang="de-DE" sz="1500" dirty="0"/>
          </a:p>
          <a:p>
            <a:r>
              <a:rPr lang="de-DE" sz="1500" dirty="0"/>
              <a:t>Wird viel Unfug getrieben</a:t>
            </a:r>
          </a:p>
          <a:p>
            <a:r>
              <a:rPr lang="de-DE" sz="1500" dirty="0"/>
              <a:t>Dosierungen die im Netz umher geistern viel zu hoch </a:t>
            </a:r>
          </a:p>
          <a:p>
            <a:r>
              <a:rPr lang="de-DE" sz="1500" dirty="0"/>
              <a:t>Max. 5 IE pro Hund!</a:t>
            </a:r>
          </a:p>
          <a:p>
            <a:r>
              <a:rPr lang="de-DE" sz="1500" dirty="0"/>
              <a:t>NIEMALS vor dem 1. Welpen</a:t>
            </a:r>
          </a:p>
          <a:p>
            <a:r>
              <a:rPr lang="de-DE" sz="1500" dirty="0"/>
              <a:t>NIEMALS häufiger als 2x,  dazwischen mind. 45 Min. Abstand</a:t>
            </a:r>
          </a:p>
          <a:p>
            <a:r>
              <a:rPr lang="de-DE" sz="1500" dirty="0"/>
              <a:t>Oxytocin hat in Laienhand nix zu suchen auch wenn hier erfahrene Züchter sitzen</a:t>
            </a:r>
          </a:p>
          <a:p>
            <a:r>
              <a:rPr lang="de-DE" sz="1500" dirty="0"/>
              <a:t>Calciumversorgung sicherstellen</a:t>
            </a:r>
          </a:p>
          <a:p>
            <a:r>
              <a:rPr lang="de-DE" sz="1500" dirty="0" err="1"/>
              <a:t>Foetale</a:t>
            </a:r>
            <a:r>
              <a:rPr lang="de-DE" sz="1500" dirty="0"/>
              <a:t> Lagehindernisse (Querlagen oder zu große </a:t>
            </a:r>
            <a:r>
              <a:rPr lang="de-DE" sz="1500" dirty="0" err="1"/>
              <a:t>Foeten</a:t>
            </a:r>
            <a:r>
              <a:rPr lang="de-DE" sz="1500" dirty="0"/>
              <a:t> müssen ausgeschlossen sein !)</a:t>
            </a:r>
          </a:p>
          <a:p>
            <a:pPr marL="0" indent="0">
              <a:buNone/>
            </a:pPr>
            <a:endParaRPr lang="de-DE" sz="15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6485313"/>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707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D4D22-1644-4773-A56B-E64F4D20F6C1}"/>
              </a:ext>
            </a:extLst>
          </p:cNvPr>
          <p:cNvSpPr>
            <a:spLocks noGrp="1"/>
          </p:cNvSpPr>
          <p:nvPr>
            <p:ph type="title"/>
          </p:nvPr>
        </p:nvSpPr>
        <p:spPr/>
        <p:txBody>
          <a:bodyPr/>
          <a:lstStyle/>
          <a:p>
            <a:r>
              <a:rPr lang="de-DE" dirty="0"/>
              <a:t>Geburtsstörung?</a:t>
            </a:r>
          </a:p>
        </p:txBody>
      </p:sp>
      <p:pic>
        <p:nvPicPr>
          <p:cNvPr id="5" name="Inhaltsplatzhalter 4">
            <a:extLst>
              <a:ext uri="{FF2B5EF4-FFF2-40B4-BE49-F238E27FC236}">
                <a16:creationId xmlns:a16="http://schemas.microsoft.com/office/drawing/2014/main" id="{9A6F6C08-4BF3-4FE3-9023-A384E4CD41FA}"/>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2195736" y="1803100"/>
            <a:ext cx="4770510" cy="3923410"/>
          </a:xfrm>
        </p:spPr>
      </p:pic>
    </p:spTree>
    <p:extLst>
      <p:ext uri="{BB962C8B-B14F-4D97-AF65-F5344CB8AC3E}">
        <p14:creationId xmlns:p14="http://schemas.microsoft.com/office/powerpoint/2010/main" val="2875246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4E588D4A-01E5-4E0C-9403-8D73EC09C559}"/>
              </a:ext>
            </a:extLst>
          </p:cNvPr>
          <p:cNvSpPr>
            <a:spLocks noGrp="1"/>
          </p:cNvSpPr>
          <p:nvPr>
            <p:ph type="title"/>
          </p:nvPr>
        </p:nvSpPr>
        <p:spPr>
          <a:xfrm>
            <a:off x="495030" y="2767106"/>
            <a:ext cx="2160621" cy="3071906"/>
          </a:xfrm>
        </p:spPr>
        <p:txBody>
          <a:bodyPr vert="horz" lIns="91440" tIns="45720" rIns="91440" bIns="45720" rtlCol="0" anchor="t">
            <a:normAutofit/>
          </a:bodyPr>
          <a:lstStyle/>
          <a:p>
            <a:pPr defTabSz="914400"/>
            <a:r>
              <a:rPr lang="en-US" sz="1900" kern="1200" dirty="0">
                <a:solidFill>
                  <a:srgbClr val="FFFFFF"/>
                </a:solidFill>
                <a:latin typeface="+mj-lt"/>
                <a:ea typeface="+mj-ea"/>
                <a:cs typeface="+mj-cs"/>
              </a:rPr>
              <a:t>„</a:t>
            </a:r>
            <a:r>
              <a:rPr lang="en-US" sz="1900" kern="1200" dirty="0" err="1">
                <a:solidFill>
                  <a:srgbClr val="FFFFFF"/>
                </a:solidFill>
                <a:latin typeface="+mj-lt"/>
                <a:ea typeface="+mj-ea"/>
                <a:cs typeface="+mj-cs"/>
              </a:rPr>
              <a:t>Zitronenstadium</a:t>
            </a:r>
            <a:r>
              <a:rPr lang="en-US" sz="1900" kern="1200" dirty="0">
                <a:solidFill>
                  <a:srgbClr val="FFFFFF"/>
                </a:solidFill>
                <a:latin typeface="+mj-lt"/>
                <a:ea typeface="+mj-ea"/>
                <a:cs typeface="+mj-cs"/>
              </a:rPr>
              <a:t>“</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600" kern="1200" dirty="0">
                <a:solidFill>
                  <a:srgbClr val="FFFFFF"/>
                </a:solidFill>
                <a:latin typeface="+mj-lt"/>
                <a:ea typeface="+mj-ea"/>
                <a:cs typeface="+mj-cs"/>
              </a:rPr>
              <a:t>um den Implantations-</a:t>
            </a:r>
            <a:br>
              <a:rPr lang="en-US" sz="1600" kern="1200" dirty="0">
                <a:solidFill>
                  <a:srgbClr val="FFFFFF"/>
                </a:solidFill>
                <a:latin typeface="+mj-lt"/>
                <a:ea typeface="+mj-ea"/>
                <a:cs typeface="+mj-cs"/>
              </a:rPr>
            </a:br>
            <a:r>
              <a:rPr lang="en-US" sz="1600" kern="1200" dirty="0" err="1">
                <a:solidFill>
                  <a:srgbClr val="FFFFFF"/>
                </a:solidFill>
                <a:latin typeface="+mj-lt"/>
                <a:ea typeface="+mj-ea"/>
                <a:cs typeface="+mj-cs"/>
              </a:rPr>
              <a:t>zeitpunkt</a:t>
            </a:r>
            <a:r>
              <a:rPr lang="en-US" sz="1600" kern="1200" dirty="0">
                <a:solidFill>
                  <a:srgbClr val="FFFFFF"/>
                </a:solidFill>
                <a:latin typeface="+mj-lt"/>
                <a:ea typeface="+mj-ea"/>
                <a:cs typeface="+mj-cs"/>
              </a:rPr>
              <a:t> </a:t>
            </a:r>
            <a:br>
              <a:rPr lang="en-US" sz="1600" kern="1200" dirty="0">
                <a:solidFill>
                  <a:srgbClr val="FFFFFF"/>
                </a:solidFill>
                <a:latin typeface="+mj-lt"/>
                <a:ea typeface="+mj-ea"/>
                <a:cs typeface="+mj-cs"/>
              </a:rPr>
            </a:br>
            <a:r>
              <a:rPr lang="en-US" sz="1600" kern="1200" dirty="0">
                <a:solidFill>
                  <a:srgbClr val="FFFFFF"/>
                </a:solidFill>
                <a:latin typeface="+mj-lt"/>
                <a:ea typeface="+mj-ea"/>
                <a:cs typeface="+mj-cs"/>
              </a:rPr>
              <a:t>19.-22.Tag</a:t>
            </a:r>
          </a:p>
        </p:txBody>
      </p:sp>
      <p:pic>
        <p:nvPicPr>
          <p:cNvPr id="9" name="Inhaltsplatzhalter 8">
            <a:extLst>
              <a:ext uri="{FF2B5EF4-FFF2-40B4-BE49-F238E27FC236}">
                <a16:creationId xmlns:a16="http://schemas.microsoft.com/office/drawing/2014/main" id="{E9BF4B63-4955-4702-BBF7-9F0D99E6B1A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76821" y="1356114"/>
            <a:ext cx="5419311" cy="4145772"/>
          </a:xfrm>
          <a:prstGeom prst="rect">
            <a:avLst/>
          </a:prstGeom>
        </p:spPr>
      </p:pic>
    </p:spTree>
    <p:extLst>
      <p:ext uri="{BB962C8B-B14F-4D97-AF65-F5344CB8AC3E}">
        <p14:creationId xmlns:p14="http://schemas.microsoft.com/office/powerpoint/2010/main" val="3677781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2E529-B98F-4BCD-BAF4-1ED125A5A0FD}"/>
              </a:ext>
            </a:extLst>
          </p:cNvPr>
          <p:cNvSpPr>
            <a:spLocks noGrp="1"/>
          </p:cNvSpPr>
          <p:nvPr>
            <p:ph type="title"/>
          </p:nvPr>
        </p:nvSpPr>
        <p:spPr/>
        <p:txBody>
          <a:bodyPr/>
          <a:lstStyle/>
          <a:p>
            <a:r>
              <a:rPr lang="de-DE" dirty="0"/>
              <a:t>Geburtsstörung?</a:t>
            </a:r>
          </a:p>
        </p:txBody>
      </p:sp>
      <p:pic>
        <p:nvPicPr>
          <p:cNvPr id="5" name="Inhaltsplatzhalter 4">
            <a:extLst>
              <a:ext uri="{FF2B5EF4-FFF2-40B4-BE49-F238E27FC236}">
                <a16:creationId xmlns:a16="http://schemas.microsoft.com/office/drawing/2014/main" id="{1D565073-948A-49F5-BAF7-976F20E89449}"/>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976351" y="1867001"/>
            <a:ext cx="5191298" cy="4268585"/>
          </a:xfrm>
        </p:spPr>
      </p:pic>
    </p:spTree>
    <p:extLst>
      <p:ext uri="{BB962C8B-B14F-4D97-AF65-F5344CB8AC3E}">
        <p14:creationId xmlns:p14="http://schemas.microsoft.com/office/powerpoint/2010/main" val="3617203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6C0F4B-5373-4F28-91C2-78B4DDD6353D}"/>
              </a:ext>
            </a:extLst>
          </p:cNvPr>
          <p:cNvSpPr>
            <a:spLocks noGrp="1"/>
          </p:cNvSpPr>
          <p:nvPr>
            <p:ph type="title"/>
          </p:nvPr>
        </p:nvSpPr>
        <p:spPr/>
        <p:txBody>
          <a:bodyPr/>
          <a:lstStyle/>
          <a:p>
            <a:r>
              <a:rPr lang="de-DE" dirty="0"/>
              <a:t>Geburtsstörung? </a:t>
            </a:r>
            <a:r>
              <a:rPr lang="de-DE" dirty="0" err="1"/>
              <a:t>Ktz</a:t>
            </a:r>
            <a:r>
              <a:rPr lang="de-DE" dirty="0"/>
              <a:t>.</a:t>
            </a:r>
          </a:p>
        </p:txBody>
      </p:sp>
      <p:pic>
        <p:nvPicPr>
          <p:cNvPr id="5" name="Inhaltsplatzhalter 4">
            <a:extLst>
              <a:ext uri="{FF2B5EF4-FFF2-40B4-BE49-F238E27FC236}">
                <a16:creationId xmlns:a16="http://schemas.microsoft.com/office/drawing/2014/main" id="{54BE8A34-8B91-4F70-ACAF-B6BED0388892}"/>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043608" y="1484784"/>
            <a:ext cx="6589086" cy="5417560"/>
          </a:xfrm>
        </p:spPr>
      </p:pic>
    </p:spTree>
    <p:extLst>
      <p:ext uri="{BB962C8B-B14F-4D97-AF65-F5344CB8AC3E}">
        <p14:creationId xmlns:p14="http://schemas.microsoft.com/office/powerpoint/2010/main" val="2704540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kumente und Einstellungen\Posthoff\Eigene Dateien\Eigene Bilder\Geburt\B Wurf 1 Woche 005.jpg"/>
          <p:cNvPicPr>
            <a:picLocks noChangeAspect="1" noChangeArrowheads="1"/>
          </p:cNvPicPr>
          <p:nvPr/>
        </p:nvPicPr>
        <p:blipFill>
          <a:blip r:embed="rId2" cstate="print"/>
          <a:srcRect/>
          <a:stretch>
            <a:fillRect/>
          </a:stretch>
        </p:blipFill>
        <p:spPr bwMode="auto">
          <a:xfrm>
            <a:off x="323528" y="0"/>
            <a:ext cx="8128000" cy="609600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el 6"/>
          <p:cNvSpPr>
            <a:spLocks noGrp="1"/>
          </p:cNvSpPr>
          <p:nvPr>
            <p:ph type="title"/>
          </p:nvPr>
        </p:nvSpPr>
        <p:spPr>
          <a:xfrm>
            <a:off x="480060" y="4777739"/>
            <a:ext cx="2564242" cy="1412119"/>
          </a:xfrm>
        </p:spPr>
        <p:txBody>
          <a:bodyPr vert="horz" lIns="91440" tIns="45720" rIns="91440" bIns="45720" rtlCol="0" anchor="ctr">
            <a:normAutofit/>
          </a:bodyPr>
          <a:lstStyle/>
          <a:p>
            <a:pPr defTabSz="914400"/>
            <a:r>
              <a:rPr lang="en-US" sz="2000"/>
              <a:t>Röntgenuntersuchung</a:t>
            </a:r>
          </a:p>
        </p:txBody>
      </p:sp>
      <p:pic>
        <p:nvPicPr>
          <p:cNvPr id="6" name="Inhaltsplatzhalter 5">
            <a:extLst>
              <a:ext uri="{FF2B5EF4-FFF2-40B4-BE49-F238E27FC236}">
                <a16:creationId xmlns:a16="http://schemas.microsoft.com/office/drawing/2014/main" id="{B1AA5C71-421A-4B13-B941-7A10CE5EECC3}"/>
              </a:ext>
            </a:extLst>
          </p:cNvPr>
          <p:cNvPicPr>
            <a:picLocks noGrp="1" noChangeAspect="1"/>
          </p:cNvPicPr>
          <p:nvPr>
            <p:ph sz="half" idx="1"/>
          </p:nvPr>
        </p:nvPicPr>
        <p:blipFill rotWithShape="1">
          <a:blip r:embed="rId2" cstate="email">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7"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74529" y="5470492"/>
            <a:ext cx="1371600" cy="13716"/>
          </a:xfrm>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 name="connsiteX0" fmla="*/ 0 w 1371600"/>
              <a:gd name="connsiteY0" fmla="*/ 0 h 13716"/>
              <a:gd name="connsiteX1" fmla="*/ 644652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0249" y="32963"/>
                  <a:pt x="409296" y="-18450"/>
                  <a:pt x="685800" y="0"/>
                </a:cubicBezTo>
                <a:cubicBezTo>
                  <a:pt x="954142" y="211"/>
                  <a:pt x="1166785" y="22353"/>
                  <a:pt x="1371600" y="0"/>
                </a:cubicBezTo>
                <a:cubicBezTo>
                  <a:pt x="1370996" y="3142"/>
                  <a:pt x="1371820" y="8880"/>
                  <a:pt x="1371600" y="13716"/>
                </a:cubicBezTo>
                <a:cubicBezTo>
                  <a:pt x="1106837" y="28424"/>
                  <a:pt x="1032834" y="20364"/>
                  <a:pt x="713232" y="13716"/>
                </a:cubicBezTo>
                <a:cubicBezTo>
                  <a:pt x="399250" y="-7822"/>
                  <a:pt x="277176" y="48782"/>
                  <a:pt x="0" y="13716"/>
                </a:cubicBezTo>
                <a:cubicBezTo>
                  <a:pt x="310" y="7052"/>
                  <a:pt x="119" y="6101"/>
                  <a:pt x="0" y="0"/>
                </a:cubicBezTo>
                <a:close/>
              </a:path>
              <a:path w="1371600" h="13716" stroke="0" extrusionOk="0">
                <a:moveTo>
                  <a:pt x="0" y="0"/>
                </a:moveTo>
                <a:cubicBezTo>
                  <a:pt x="168171" y="-27104"/>
                  <a:pt x="522270" y="7661"/>
                  <a:pt x="644652" y="0"/>
                </a:cubicBezTo>
                <a:cubicBezTo>
                  <a:pt x="812772" y="-55512"/>
                  <a:pt x="1098507" y="70876"/>
                  <a:pt x="1371600" y="0"/>
                </a:cubicBezTo>
                <a:cubicBezTo>
                  <a:pt x="1372276" y="6444"/>
                  <a:pt x="1371882" y="10524"/>
                  <a:pt x="1371600" y="13716"/>
                </a:cubicBezTo>
                <a:cubicBezTo>
                  <a:pt x="1195700" y="-500"/>
                  <a:pt x="896159" y="12360"/>
                  <a:pt x="713232" y="13716"/>
                </a:cubicBezTo>
                <a:cubicBezTo>
                  <a:pt x="556279" y="-18909"/>
                  <a:pt x="248593" y="33389"/>
                  <a:pt x="0" y="13716"/>
                </a:cubicBezTo>
                <a:cubicBezTo>
                  <a:pt x="708" y="8775"/>
                  <a:pt x="205" y="3193"/>
                  <a:pt x="0" y="0"/>
                </a:cubicBezTo>
                <a:close/>
              </a:path>
              <a:path w="1371600" h="13716" fill="none" stroke="0" extrusionOk="0">
                <a:moveTo>
                  <a:pt x="0" y="0"/>
                </a:moveTo>
                <a:cubicBezTo>
                  <a:pt x="244262" y="19623"/>
                  <a:pt x="384306" y="-36563"/>
                  <a:pt x="685800" y="0"/>
                </a:cubicBezTo>
                <a:cubicBezTo>
                  <a:pt x="948860" y="14963"/>
                  <a:pt x="1224146" y="-8100"/>
                  <a:pt x="1371600" y="0"/>
                </a:cubicBezTo>
                <a:cubicBezTo>
                  <a:pt x="1371106" y="3035"/>
                  <a:pt x="1371590" y="7528"/>
                  <a:pt x="1371600" y="13716"/>
                </a:cubicBezTo>
                <a:cubicBezTo>
                  <a:pt x="1096935" y="20595"/>
                  <a:pt x="1028598" y="23761"/>
                  <a:pt x="713232" y="13716"/>
                </a:cubicBezTo>
                <a:cubicBezTo>
                  <a:pt x="397901" y="-1585"/>
                  <a:pt x="274098" y="18066"/>
                  <a:pt x="0" y="13716"/>
                </a:cubicBezTo>
                <a:cubicBezTo>
                  <a:pt x="190" y="7214"/>
                  <a:pt x="-13" y="597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1371600"/>
                      <a:gd name="connsiteY0" fmla="*/ 0 h 13716"/>
                      <a:gd name="connsiteX1" fmla="*/ 685800 w 1371600"/>
                      <a:gd name="connsiteY1" fmla="*/ 0 h 13716"/>
                      <a:gd name="connsiteX2" fmla="*/ 1371600 w 1371600"/>
                      <a:gd name="connsiteY2" fmla="*/ 0 h 13716"/>
                      <a:gd name="connsiteX3" fmla="*/ 1371600 w 1371600"/>
                      <a:gd name="connsiteY3" fmla="*/ 13716 h 13716"/>
                      <a:gd name="connsiteX4" fmla="*/ 713232 w 1371600"/>
                      <a:gd name="connsiteY4" fmla="*/ 13716 h 13716"/>
                      <a:gd name="connsiteX5" fmla="*/ 0 w 1371600"/>
                      <a:gd name="connsiteY5" fmla="*/ 13716 h 13716"/>
                      <a:gd name="connsiteX6" fmla="*/ 0 w 1371600"/>
                      <a:gd name="connsiteY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 fill="none" extrusionOk="0">
                        <a:moveTo>
                          <a:pt x="0" y="0"/>
                        </a:moveTo>
                        <a:cubicBezTo>
                          <a:pt x="247303" y="31625"/>
                          <a:pt x="422310" y="-25629"/>
                          <a:pt x="685800" y="0"/>
                        </a:cubicBezTo>
                        <a:cubicBezTo>
                          <a:pt x="949290" y="25629"/>
                          <a:pt x="1192357" y="6696"/>
                          <a:pt x="1371600" y="0"/>
                        </a:cubicBezTo>
                        <a:cubicBezTo>
                          <a:pt x="1371127" y="2892"/>
                          <a:pt x="1371229" y="8681"/>
                          <a:pt x="1371600" y="13716"/>
                        </a:cubicBezTo>
                        <a:cubicBezTo>
                          <a:pt x="1107995" y="21892"/>
                          <a:pt x="1033361" y="28370"/>
                          <a:pt x="713232" y="13716"/>
                        </a:cubicBezTo>
                        <a:cubicBezTo>
                          <a:pt x="393103" y="-938"/>
                          <a:pt x="289343" y="38649"/>
                          <a:pt x="0" y="13716"/>
                        </a:cubicBezTo>
                        <a:cubicBezTo>
                          <a:pt x="227" y="7219"/>
                          <a:pt x="197" y="5990"/>
                          <a:pt x="0" y="0"/>
                        </a:cubicBezTo>
                        <a:close/>
                      </a:path>
                      <a:path w="1371600" h="13716" stroke="0" extrusionOk="0">
                        <a:moveTo>
                          <a:pt x="0" y="0"/>
                        </a:moveTo>
                        <a:cubicBezTo>
                          <a:pt x="170249" y="-24099"/>
                          <a:pt x="504634" y="14338"/>
                          <a:pt x="644652" y="0"/>
                        </a:cubicBezTo>
                        <a:cubicBezTo>
                          <a:pt x="784670" y="-14338"/>
                          <a:pt x="1087773" y="8679"/>
                          <a:pt x="1371600" y="0"/>
                        </a:cubicBezTo>
                        <a:cubicBezTo>
                          <a:pt x="1372228" y="6235"/>
                          <a:pt x="1371259" y="10206"/>
                          <a:pt x="1371600" y="13716"/>
                        </a:cubicBezTo>
                        <a:cubicBezTo>
                          <a:pt x="1176823" y="-5981"/>
                          <a:pt x="900830" y="5417"/>
                          <a:pt x="713232" y="13716"/>
                        </a:cubicBezTo>
                        <a:cubicBezTo>
                          <a:pt x="525634" y="22015"/>
                          <a:pt x="282837" y="1152"/>
                          <a:pt x="0" y="13716"/>
                        </a:cubicBezTo>
                        <a:cubicBezTo>
                          <a:pt x="596" y="8712"/>
                          <a:pt x="320" y="34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nhaltsplatzhalter 7"/>
          <p:cNvSpPr>
            <a:spLocks noGrp="1"/>
          </p:cNvSpPr>
          <p:nvPr>
            <p:ph sz="half" idx="2"/>
          </p:nvPr>
        </p:nvSpPr>
        <p:spPr>
          <a:xfrm>
            <a:off x="3490720" y="4777739"/>
            <a:ext cx="5173220" cy="1399223"/>
          </a:xfrm>
        </p:spPr>
        <p:txBody>
          <a:bodyPr vert="horz" lIns="91440" tIns="45720" rIns="91440" bIns="45720" rtlCol="0" anchor="ctr">
            <a:normAutofit fontScale="85000" lnSpcReduction="20000"/>
          </a:bodyPr>
          <a:lstStyle/>
          <a:p>
            <a:pPr marL="0" indent="-228600" defTabSz="914400"/>
            <a:endParaRPr lang="en-US" sz="1900" dirty="0"/>
          </a:p>
          <a:p>
            <a:pPr marL="0" indent="0" defTabSz="914400">
              <a:buNone/>
            </a:pPr>
            <a:r>
              <a:rPr lang="en-US" sz="1900" dirty="0"/>
              <a:t>Ab 45. Tag </a:t>
            </a:r>
            <a:r>
              <a:rPr lang="en-US" sz="1900" dirty="0" err="1"/>
              <a:t>zählen</a:t>
            </a:r>
            <a:r>
              <a:rPr lang="en-US" sz="1900" dirty="0"/>
              <a:t> </a:t>
            </a:r>
            <a:r>
              <a:rPr lang="en-US" sz="1900" dirty="0" err="1"/>
              <a:t>möglich</a:t>
            </a:r>
            <a:endParaRPr lang="en-US" sz="1900" dirty="0"/>
          </a:p>
          <a:p>
            <a:pPr marL="0" indent="-228600" defTabSz="914400"/>
            <a:endParaRPr lang="en-US" sz="1900" dirty="0"/>
          </a:p>
          <a:p>
            <a:pPr marL="0" indent="0" defTabSz="914400">
              <a:buNone/>
            </a:pPr>
            <a:r>
              <a:rPr lang="en-US" sz="1900" dirty="0"/>
              <a:t>Aber Achtung </a:t>
            </a:r>
            <a:r>
              <a:rPr lang="en-US" sz="1900" dirty="0" err="1"/>
              <a:t>auch</a:t>
            </a:r>
            <a:r>
              <a:rPr lang="en-US" sz="1900" dirty="0"/>
              <a:t> </a:t>
            </a:r>
            <a:r>
              <a:rPr lang="en-US" sz="1900" dirty="0" err="1"/>
              <a:t>hier</a:t>
            </a:r>
            <a:r>
              <a:rPr lang="en-US" sz="1900" dirty="0"/>
              <a:t> </a:t>
            </a:r>
            <a:r>
              <a:rPr lang="en-US" sz="1900" dirty="0" err="1"/>
              <a:t>Irrtümer</a:t>
            </a:r>
            <a:r>
              <a:rPr lang="en-US" sz="1900" dirty="0"/>
              <a:t> </a:t>
            </a:r>
            <a:r>
              <a:rPr lang="en-US" sz="1900" dirty="0" err="1"/>
              <a:t>möglich</a:t>
            </a:r>
            <a:endParaRPr lang="en-US" sz="1900" dirty="0"/>
          </a:p>
          <a:p>
            <a:pPr marL="0" indent="0" defTabSz="914400">
              <a:buNone/>
            </a:pPr>
            <a:r>
              <a:rPr lang="en-US" sz="1900" dirty="0"/>
              <a:t>Wie </a:t>
            </a:r>
            <a:r>
              <a:rPr lang="en-US" sz="1900" dirty="0" err="1"/>
              <a:t>viele</a:t>
            </a:r>
            <a:r>
              <a:rPr lang="en-US" sz="1900" dirty="0"/>
              <a:t> </a:t>
            </a:r>
            <a:r>
              <a:rPr lang="en-US" sz="1900" dirty="0" err="1"/>
              <a:t>sehen</a:t>
            </a:r>
            <a:r>
              <a:rPr lang="en-US" sz="1900" dirty="0"/>
              <a:t> </a:t>
            </a:r>
            <a:r>
              <a:rPr lang="en-US" sz="1900" dirty="0" err="1"/>
              <a:t>sie</a:t>
            </a:r>
            <a:r>
              <a:rPr lang="en-US" sz="1900" dirty="0"/>
              <a:t>? </a:t>
            </a:r>
          </a:p>
          <a:p>
            <a:pPr marL="0" indent="-228600" defTabSz="914400"/>
            <a:endParaRPr lang="en-US" sz="1900" dirty="0"/>
          </a:p>
          <a:p>
            <a:pPr indent="-228600" defTabSz="914400"/>
            <a:endParaRPr lang="en-US" sz="1900" dirty="0"/>
          </a:p>
        </p:txBody>
      </p:sp>
      <p:sp>
        <p:nvSpPr>
          <p:cNvPr id="4" name="Rechteck 3"/>
          <p:cNvSpPr/>
          <p:nvPr/>
        </p:nvSpPr>
        <p:spPr>
          <a:xfrm>
            <a:off x="1187624" y="1412776"/>
            <a:ext cx="4572000" cy="369332"/>
          </a:xfrm>
          <a:prstGeom prst="rect">
            <a:avLst/>
          </a:prstGeom>
        </p:spPr>
        <p:txBody>
          <a:bodyPr>
            <a:spAutoFit/>
          </a:bodyPr>
          <a:lstStyle/>
          <a:p>
            <a:endParaRPr lang="de-D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E45E3DA-189B-47E4-BE47-FA5548FACD52}"/>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r>
              <a:rPr lang="en-US" sz="4700"/>
              <a:t>Andere Verfahren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ED5A3189-C400-47CB-AD4D-2C0717371BCA}"/>
              </a:ext>
            </a:extLst>
          </p:cNvPr>
          <p:cNvSpPr>
            <a:spLocks noGrp="1"/>
          </p:cNvSpPr>
          <p:nvPr>
            <p:ph sz="half" idx="1"/>
          </p:nvPr>
        </p:nvSpPr>
        <p:spPr>
          <a:xfrm>
            <a:off x="480060" y="2872899"/>
            <a:ext cx="3182691" cy="3320668"/>
          </a:xfrm>
        </p:spPr>
        <p:txBody>
          <a:bodyPr vert="horz" lIns="91440" tIns="45720" rIns="91440" bIns="45720" rtlCol="0">
            <a:normAutofit/>
          </a:bodyPr>
          <a:lstStyle/>
          <a:p>
            <a:pPr marL="0" indent="0" defTabSz="914400">
              <a:buNone/>
            </a:pPr>
            <a:r>
              <a:rPr lang="en-US" sz="1500" dirty="0" err="1"/>
              <a:t>Manuelle</a:t>
            </a:r>
            <a:r>
              <a:rPr lang="en-US" sz="1500" dirty="0"/>
              <a:t> Palpation = </a:t>
            </a:r>
            <a:r>
              <a:rPr lang="en-US" sz="1500" dirty="0" err="1"/>
              <a:t>Abtasten</a:t>
            </a:r>
            <a:endParaRPr lang="en-US" sz="1500" dirty="0"/>
          </a:p>
          <a:p>
            <a:pPr marL="0" indent="0" defTabSz="914400">
              <a:buNone/>
            </a:pPr>
            <a:r>
              <a:rPr lang="en-US" sz="1500" dirty="0" err="1"/>
              <a:t>Zwischen</a:t>
            </a:r>
            <a:r>
              <a:rPr lang="en-US" sz="1500" dirty="0"/>
              <a:t> 25. und 35 Tag </a:t>
            </a:r>
            <a:r>
              <a:rPr lang="en-US" sz="1500" dirty="0" err="1"/>
              <a:t>nach</a:t>
            </a:r>
            <a:r>
              <a:rPr lang="en-US" sz="1500" dirty="0"/>
              <a:t> der </a:t>
            </a:r>
            <a:r>
              <a:rPr lang="en-US" sz="1500" dirty="0" err="1"/>
              <a:t>Bedeckung</a:t>
            </a:r>
            <a:r>
              <a:rPr lang="en-US" sz="1500" dirty="0"/>
              <a:t> </a:t>
            </a:r>
            <a:r>
              <a:rPr lang="en-US" sz="1500" dirty="0" err="1"/>
              <a:t>möglich</a:t>
            </a:r>
            <a:endParaRPr lang="en-US" sz="1500" dirty="0"/>
          </a:p>
          <a:p>
            <a:pPr marL="0" indent="0" defTabSz="914400">
              <a:buNone/>
            </a:pPr>
            <a:r>
              <a:rPr lang="en-US" sz="1500" b="1" dirty="0" err="1"/>
              <a:t>Trächtigkeitsschleim</a:t>
            </a:r>
            <a:r>
              <a:rPr lang="en-US" sz="1500" b="1" dirty="0"/>
              <a:t> ab ca. 21 Tag</a:t>
            </a:r>
          </a:p>
          <a:p>
            <a:pPr marL="0" indent="-228600" defTabSz="914400"/>
            <a:endParaRPr lang="en-US" sz="1500" dirty="0"/>
          </a:p>
          <a:p>
            <a:pPr marL="0" indent="0" defTabSz="914400">
              <a:buNone/>
            </a:pPr>
            <a:r>
              <a:rPr lang="en-US" sz="1500" dirty="0" err="1"/>
              <a:t>Hormonbestimmung</a:t>
            </a:r>
            <a:endParaRPr lang="en-US" sz="1500" dirty="0"/>
          </a:p>
          <a:p>
            <a:pPr marL="0" indent="0" defTabSz="914400">
              <a:buNone/>
            </a:pPr>
            <a:r>
              <a:rPr lang="en-US" sz="1500" dirty="0" err="1"/>
              <a:t>Relaxinbestimmung</a:t>
            </a:r>
            <a:r>
              <a:rPr lang="en-US" sz="1500" dirty="0"/>
              <a:t> ab dem 25. Tag </a:t>
            </a:r>
            <a:r>
              <a:rPr lang="en-US" sz="1500" dirty="0" err="1"/>
              <a:t>nach</a:t>
            </a:r>
            <a:r>
              <a:rPr lang="en-US" sz="1500" dirty="0"/>
              <a:t> der </a:t>
            </a:r>
            <a:r>
              <a:rPr lang="en-US" sz="1500" dirty="0" err="1"/>
              <a:t>Bedeckung</a:t>
            </a:r>
            <a:endParaRPr lang="en-US" sz="1500" dirty="0"/>
          </a:p>
          <a:p>
            <a:pPr marL="0" indent="0" defTabSz="914400">
              <a:buNone/>
            </a:pPr>
            <a:r>
              <a:rPr lang="en-US" sz="1500" dirty="0" err="1"/>
              <a:t>Relaxin</a:t>
            </a:r>
            <a:r>
              <a:rPr lang="en-US" sz="1500" dirty="0"/>
              <a:t> </a:t>
            </a:r>
            <a:r>
              <a:rPr lang="en-US" sz="1500" dirty="0" err="1"/>
              <a:t>ist</a:t>
            </a:r>
            <a:r>
              <a:rPr lang="en-US" sz="1500" dirty="0"/>
              <a:t> </a:t>
            </a:r>
            <a:r>
              <a:rPr lang="en-US" sz="1500" dirty="0" err="1"/>
              <a:t>lichtempfindlich</a:t>
            </a:r>
            <a:r>
              <a:rPr lang="en-US" sz="1500" dirty="0"/>
              <a:t>, </a:t>
            </a:r>
            <a:r>
              <a:rPr lang="en-US" sz="1500" dirty="0" err="1"/>
              <a:t>viele</a:t>
            </a:r>
            <a:r>
              <a:rPr lang="en-US" sz="1500" dirty="0"/>
              <a:t> </a:t>
            </a:r>
            <a:r>
              <a:rPr lang="en-US" sz="1500" dirty="0" err="1"/>
              <a:t>Fehlerquellen</a:t>
            </a:r>
            <a:r>
              <a:rPr lang="en-US" sz="1500" dirty="0"/>
              <a:t> und </a:t>
            </a:r>
            <a:r>
              <a:rPr lang="en-US" sz="1500" dirty="0" err="1"/>
              <a:t>häufig</a:t>
            </a:r>
            <a:r>
              <a:rPr lang="en-US" sz="1500" dirty="0"/>
              <a:t> </a:t>
            </a:r>
            <a:r>
              <a:rPr lang="en-US" sz="1500" dirty="0" err="1"/>
              <a:t>falsche</a:t>
            </a:r>
            <a:r>
              <a:rPr lang="en-US" sz="1500" dirty="0"/>
              <a:t> </a:t>
            </a:r>
            <a:r>
              <a:rPr lang="en-US" sz="1500" dirty="0" err="1"/>
              <a:t>Messergebnisse</a:t>
            </a:r>
            <a:endParaRPr lang="en-US" sz="1500" dirty="0"/>
          </a:p>
          <a:p>
            <a:pPr marL="0" indent="-228600" defTabSz="914400"/>
            <a:endParaRPr lang="en-US" sz="1500" dirty="0"/>
          </a:p>
        </p:txBody>
      </p:sp>
      <p:pic>
        <p:nvPicPr>
          <p:cNvPr id="6" name="Inhaltsplatzhalter 5" descr="Ein Bild, das Gras, draußen, Säugetier, braun enthält.&#10;&#10;Automatisch generierte Beschreibung">
            <a:extLst>
              <a:ext uri="{FF2B5EF4-FFF2-40B4-BE49-F238E27FC236}">
                <a16:creationId xmlns:a16="http://schemas.microsoft.com/office/drawing/2014/main" id="{58FE6348-CA60-4040-89EE-564EEB21217C}"/>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9166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4B0603-0758-449B-9BAD-9AD1B52B57BD}"/>
              </a:ext>
            </a:extLst>
          </p:cNvPr>
          <p:cNvSpPr>
            <a:spLocks noGrp="1"/>
          </p:cNvSpPr>
          <p:nvPr>
            <p:ph type="title"/>
          </p:nvPr>
        </p:nvSpPr>
        <p:spPr>
          <a:xfrm>
            <a:off x="630936" y="548640"/>
            <a:ext cx="2700645" cy="5431536"/>
          </a:xfrm>
        </p:spPr>
        <p:txBody>
          <a:bodyPr>
            <a:normAutofit/>
          </a:bodyPr>
          <a:lstStyle/>
          <a:p>
            <a:r>
              <a:rPr lang="de-DE" sz="4000"/>
              <a:t>Wie lange darf denn eine Trächtigkeit überhaupt dauern?</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a:extLst>
              <a:ext uri="{FF2B5EF4-FFF2-40B4-BE49-F238E27FC236}">
                <a16:creationId xmlns:a16="http://schemas.microsoft.com/office/drawing/2014/main" id="{4240C3F5-C04F-43E6-AB64-983F16EFE812}"/>
              </a:ext>
            </a:extLst>
          </p:cNvPr>
          <p:cNvSpPr>
            <a:spLocks noGrp="1"/>
          </p:cNvSpPr>
          <p:nvPr>
            <p:ph idx="1"/>
          </p:nvPr>
        </p:nvSpPr>
        <p:spPr>
          <a:xfrm>
            <a:off x="3844813" y="552091"/>
            <a:ext cx="4668251" cy="5431536"/>
          </a:xfrm>
        </p:spPr>
        <p:txBody>
          <a:bodyPr anchor="ctr">
            <a:normAutofit/>
          </a:bodyPr>
          <a:lstStyle/>
          <a:p>
            <a:pPr marL="0" indent="0">
              <a:buNone/>
            </a:pPr>
            <a:endParaRPr lang="de-DE" sz="1600" dirty="0"/>
          </a:p>
          <a:p>
            <a:pPr marL="0" indent="0">
              <a:buNone/>
            </a:pPr>
            <a:r>
              <a:rPr lang="de-DE" sz="1600" dirty="0"/>
              <a:t>		</a:t>
            </a:r>
            <a:r>
              <a:rPr lang="de-DE" sz="2800" b="1" dirty="0"/>
              <a:t>56- 72 Tage !</a:t>
            </a:r>
          </a:p>
          <a:p>
            <a:pPr marL="0" indent="0">
              <a:buNone/>
            </a:pPr>
            <a:r>
              <a:rPr lang="de-DE" sz="2800" b="1" dirty="0"/>
              <a:t>		Hilfe!</a:t>
            </a:r>
          </a:p>
          <a:p>
            <a:pPr marL="0" indent="0">
              <a:buNone/>
            </a:pPr>
            <a:r>
              <a:rPr lang="de-DE" sz="1600" dirty="0"/>
              <a:t>64-66 Tage nach LH-Peak (den messen wir nicht , weil zweigipflige Peaks möglich, weil 1x tgl. gemessen werden muss, weil LH nur sagt, dass genügend LH (Luteinisierendes Hormon) im Blut ist, aber nicht genau wann denn tatsächlich die Ovulation statt findet</a:t>
            </a:r>
          </a:p>
          <a:p>
            <a:pPr marL="0" indent="0">
              <a:buNone/>
            </a:pPr>
            <a:r>
              <a:rPr lang="de-DE" sz="1600" dirty="0"/>
              <a:t>62-64 Tage nach Ovulation (</a:t>
            </a:r>
            <a:r>
              <a:rPr lang="de-DE" sz="1600" dirty="0" err="1"/>
              <a:t>Progesteronmessung</a:t>
            </a:r>
            <a:r>
              <a:rPr lang="de-DE" sz="1600" dirty="0"/>
              <a:t>, Vaginalzytologie, </a:t>
            </a:r>
            <a:r>
              <a:rPr lang="de-DE" sz="1600" dirty="0" err="1"/>
              <a:t>Vaginoskopie</a:t>
            </a:r>
            <a:r>
              <a:rPr lang="de-DE" sz="1600" dirty="0"/>
              <a:t> zur Deckzeitpunktbestimmung wurde gemacht)</a:t>
            </a:r>
          </a:p>
          <a:p>
            <a:pPr marL="0" indent="0">
              <a:buNone/>
            </a:pPr>
            <a:r>
              <a:rPr lang="de-DE" sz="1600" dirty="0"/>
              <a:t>58-72 Tage nach Bedeckung( Bedeckung ≠ Befruchtung, manche Hündinnen lassen sich bereits im </a:t>
            </a:r>
            <a:r>
              <a:rPr lang="de-DE" sz="1600" dirty="0" err="1"/>
              <a:t>Proöstrus</a:t>
            </a:r>
            <a:r>
              <a:rPr lang="de-DE" sz="1600" dirty="0"/>
              <a:t> decken , Sperma ist bis zu 7 Tage befruchtungsfähig)</a:t>
            </a:r>
          </a:p>
          <a:p>
            <a:pPr marL="0" indent="0">
              <a:buNone/>
            </a:pPr>
            <a:r>
              <a:rPr lang="de-DE" sz="1600" dirty="0"/>
              <a:t>56-58 Tage nach Beginn des zytologischen </a:t>
            </a:r>
            <a:r>
              <a:rPr lang="de-DE" sz="1600" dirty="0" err="1"/>
              <a:t>Metöstrus</a:t>
            </a:r>
            <a:endParaRPr lang="de-DE" sz="1600" dirty="0"/>
          </a:p>
          <a:p>
            <a:pPr marL="0" indent="0">
              <a:buNone/>
            </a:pPr>
            <a:r>
              <a:rPr lang="de-DE" sz="1600" dirty="0"/>
              <a:t>(kein Mensch macht dauernd Vaginalzytologie bei einer gedeckten Hündin)</a:t>
            </a:r>
          </a:p>
          <a:p>
            <a:pPr marL="0" indent="0">
              <a:buNone/>
            </a:pPr>
            <a:endParaRPr lang="de-DE" sz="1600" dirty="0"/>
          </a:p>
        </p:txBody>
      </p:sp>
    </p:spTree>
    <p:extLst>
      <p:ext uri="{BB962C8B-B14F-4D97-AF65-F5344CB8AC3E}">
        <p14:creationId xmlns:p14="http://schemas.microsoft.com/office/powerpoint/2010/main" val="1648763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el 1">
            <a:extLst>
              <a:ext uri="{FF2B5EF4-FFF2-40B4-BE49-F238E27FC236}">
                <a16:creationId xmlns:a16="http://schemas.microsoft.com/office/drawing/2014/main" id="{FC1B049B-E647-4BBA-BA74-2577825F51E4}"/>
              </a:ext>
            </a:extLst>
          </p:cNvPr>
          <p:cNvSpPr>
            <a:spLocks noGrp="1"/>
          </p:cNvSpPr>
          <p:nvPr>
            <p:ph type="title"/>
          </p:nvPr>
        </p:nvSpPr>
        <p:spPr>
          <a:xfrm>
            <a:off x="628650" y="401221"/>
            <a:ext cx="7886700" cy="1348065"/>
          </a:xfrm>
        </p:spPr>
        <p:txBody>
          <a:bodyPr>
            <a:normAutofit/>
          </a:bodyPr>
          <a:lstStyle/>
          <a:p>
            <a:r>
              <a:rPr lang="de-DE" sz="4700">
                <a:solidFill>
                  <a:srgbClr val="FFFFFF"/>
                </a:solidFill>
              </a:rPr>
              <a:t>Fazit Trächtigkeitsdauer</a:t>
            </a:r>
          </a:p>
        </p:txBody>
      </p:sp>
      <p:sp>
        <p:nvSpPr>
          <p:cNvPr id="3" name="Inhaltsplatzhalter 2">
            <a:extLst>
              <a:ext uri="{FF2B5EF4-FFF2-40B4-BE49-F238E27FC236}">
                <a16:creationId xmlns:a16="http://schemas.microsoft.com/office/drawing/2014/main" id="{408DC554-F76D-46F1-B1B2-21578DCA830C}"/>
              </a:ext>
            </a:extLst>
          </p:cNvPr>
          <p:cNvSpPr>
            <a:spLocks noGrp="1"/>
          </p:cNvSpPr>
          <p:nvPr>
            <p:ph idx="1"/>
          </p:nvPr>
        </p:nvSpPr>
        <p:spPr>
          <a:xfrm>
            <a:off x="628650" y="2586789"/>
            <a:ext cx="7886700" cy="3590174"/>
          </a:xfrm>
        </p:spPr>
        <p:txBody>
          <a:bodyPr>
            <a:normAutofit/>
          </a:bodyPr>
          <a:lstStyle/>
          <a:p>
            <a:pPr marL="0" indent="0">
              <a:buNone/>
            </a:pPr>
            <a:endParaRPr lang="de-DE" sz="1900"/>
          </a:p>
          <a:p>
            <a:pPr marL="0" indent="0">
              <a:buNone/>
            </a:pPr>
            <a:r>
              <a:rPr lang="de-DE" sz="1900"/>
              <a:t>Immer ab letzter Bedeckung zählen</a:t>
            </a:r>
          </a:p>
          <a:p>
            <a:pPr marL="0" indent="0">
              <a:buNone/>
            </a:pPr>
            <a:endParaRPr lang="de-DE" sz="1900"/>
          </a:p>
          <a:p>
            <a:pPr marL="0" indent="0">
              <a:buNone/>
            </a:pPr>
            <a:r>
              <a:rPr lang="de-DE" sz="1900"/>
              <a:t>Bis zu 72 Tage nach der letzten Bedeckung wenn keine Deckzeitpunktbestimmung gemacht wurde</a:t>
            </a:r>
          </a:p>
          <a:p>
            <a:pPr marL="0" indent="0">
              <a:buNone/>
            </a:pPr>
            <a:endParaRPr lang="de-DE" sz="1900"/>
          </a:p>
          <a:p>
            <a:pPr marL="0" indent="0">
              <a:buNone/>
            </a:pPr>
            <a:r>
              <a:rPr lang="de-DE" sz="1900"/>
              <a:t>Ich kann sie trösten, die allermeisten Geburten starten von allein und deutlich vor Ablauf der 72 Tage</a:t>
            </a:r>
          </a:p>
        </p:txBody>
      </p:sp>
    </p:spTree>
    <p:extLst>
      <p:ext uri="{BB962C8B-B14F-4D97-AF65-F5344CB8AC3E}">
        <p14:creationId xmlns:p14="http://schemas.microsoft.com/office/powerpoint/2010/main" val="1709967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0936" y="548640"/>
            <a:ext cx="2700645" cy="5431536"/>
          </a:xfrm>
        </p:spPr>
        <p:txBody>
          <a:bodyPr>
            <a:normAutofit/>
          </a:bodyPr>
          <a:lstStyle/>
          <a:p>
            <a:r>
              <a:rPr lang="de-DE" sz="2200" b="1" dirty="0"/>
              <a:t>Wie weiß ich wann es los geht?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nhaltsplatzhalter 2"/>
          <p:cNvSpPr>
            <a:spLocks noGrp="1"/>
          </p:cNvSpPr>
          <p:nvPr>
            <p:ph idx="1"/>
          </p:nvPr>
        </p:nvSpPr>
        <p:spPr>
          <a:xfrm>
            <a:off x="3844813" y="552091"/>
            <a:ext cx="4668251" cy="5431536"/>
          </a:xfrm>
        </p:spPr>
        <p:txBody>
          <a:bodyPr anchor="ctr">
            <a:normAutofit/>
          </a:bodyPr>
          <a:lstStyle/>
          <a:p>
            <a:pPr marL="0" indent="0">
              <a:buNone/>
            </a:pPr>
            <a:r>
              <a:rPr lang="de-DE" sz="1900" dirty="0">
                <a:latin typeface="Arial" pitchFamily="34" charset="0"/>
                <a:cs typeface="Arial" pitchFamily="34" charset="0"/>
              </a:rPr>
              <a:t>Fieber messen !!!!!! Ab 57. Tag nach Bedeckung</a:t>
            </a:r>
          </a:p>
          <a:p>
            <a:pPr marL="0" indent="0">
              <a:buNone/>
            </a:pPr>
            <a:r>
              <a:rPr lang="de-DE" sz="1900" dirty="0">
                <a:latin typeface="Arial" pitchFamily="34" charset="0"/>
                <a:cs typeface="Arial" pitchFamily="34" charset="0"/>
              </a:rPr>
              <a:t>3x täglich immer gleicher Zeitpunkt </a:t>
            </a:r>
          </a:p>
          <a:p>
            <a:pPr marL="0" indent="0">
              <a:buNone/>
            </a:pPr>
            <a:r>
              <a:rPr lang="de-DE" sz="1900" dirty="0">
                <a:latin typeface="Arial" pitchFamily="34" charset="0"/>
                <a:cs typeface="Arial" pitchFamily="34" charset="0"/>
              </a:rPr>
              <a:t>Dokumentation</a:t>
            </a:r>
          </a:p>
          <a:p>
            <a:pPr marL="0" indent="0">
              <a:buNone/>
            </a:pPr>
            <a:r>
              <a:rPr lang="de-DE" sz="1900" dirty="0">
                <a:latin typeface="Arial" pitchFamily="34" charset="0"/>
                <a:cs typeface="Arial" pitchFamily="34" charset="0"/>
              </a:rPr>
              <a:t>Temperatur sinkt auf &lt; 37,2C (mehr als 1°C)</a:t>
            </a:r>
          </a:p>
          <a:p>
            <a:pPr marL="0" indent="0">
              <a:buNone/>
            </a:pPr>
            <a:r>
              <a:rPr lang="de-DE" sz="1900" dirty="0">
                <a:latin typeface="Arial" pitchFamily="34" charset="0"/>
                <a:cs typeface="Arial" pitchFamily="34" charset="0"/>
              </a:rPr>
              <a:t>dauert ev. nur wenige Stunden an</a:t>
            </a:r>
          </a:p>
          <a:p>
            <a:pPr marL="0" indent="0">
              <a:buNone/>
            </a:pPr>
            <a:r>
              <a:rPr lang="de-DE" sz="1900" dirty="0">
                <a:latin typeface="Arial" pitchFamily="34" charset="0"/>
                <a:cs typeface="Arial" pitchFamily="34" charset="0"/>
              </a:rPr>
              <a:t>(</a:t>
            </a:r>
            <a:r>
              <a:rPr lang="de-DE" sz="1900" dirty="0" err="1">
                <a:latin typeface="Arial" pitchFamily="34" charset="0"/>
                <a:cs typeface="Arial" pitchFamily="34" charset="0"/>
              </a:rPr>
              <a:t>präpartaler</a:t>
            </a:r>
            <a:r>
              <a:rPr lang="de-DE" sz="1900" dirty="0">
                <a:latin typeface="Arial" pitchFamily="34" charset="0"/>
                <a:cs typeface="Arial" pitchFamily="34" charset="0"/>
              </a:rPr>
              <a:t> </a:t>
            </a:r>
            <a:r>
              <a:rPr lang="de-DE" sz="1900" dirty="0" err="1">
                <a:latin typeface="Arial" pitchFamily="34" charset="0"/>
                <a:cs typeface="Arial" pitchFamily="34" charset="0"/>
              </a:rPr>
              <a:t>Progesteronabfall</a:t>
            </a:r>
            <a:r>
              <a:rPr lang="de-DE" sz="1900" dirty="0">
                <a:latin typeface="Arial" pitchFamily="34" charset="0"/>
                <a:cs typeface="Arial" pitchFamily="34" charset="0"/>
              </a:rPr>
              <a:t>)</a:t>
            </a:r>
          </a:p>
          <a:p>
            <a:pPr marL="0" indent="0">
              <a:buNone/>
            </a:pPr>
            <a:r>
              <a:rPr lang="de-DE" sz="1900" dirty="0">
                <a:latin typeface="Arial" pitchFamily="34" charset="0"/>
                <a:cs typeface="Arial" pitchFamily="34" charset="0"/>
              </a:rPr>
              <a:t>innerhalb von 24 Std soll 1. Welpe geboren werden</a:t>
            </a:r>
          </a:p>
          <a:p>
            <a:pPr marL="0" indent="0">
              <a:buNone/>
            </a:pPr>
            <a:r>
              <a:rPr lang="de-DE" sz="1900" dirty="0">
                <a:latin typeface="Arial" pitchFamily="34" charset="0"/>
                <a:cs typeface="Arial" pitchFamily="34" charset="0"/>
              </a:rPr>
              <a:t>Unspezifische Anzeichen: Nestbau, Unruhe, Inappetenz, Hecheln</a:t>
            </a:r>
          </a:p>
          <a:p>
            <a:endParaRPr lang="de-DE" sz="1900" dirty="0">
              <a:latin typeface="Arial" pitchFamily="34" charset="0"/>
              <a:cs typeface="Arial" pitchFamily="34" charset="0"/>
            </a:endParaRPr>
          </a:p>
          <a:p>
            <a:endParaRPr lang="de-DE" sz="1900" dirty="0"/>
          </a:p>
        </p:txBody>
      </p:sp>
    </p:spTree>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1465</Words>
  <Application>Microsoft Office PowerPoint</Application>
  <PresentationFormat>Bildschirmpräsentation (4:3)</PresentationFormat>
  <Paragraphs>234</Paragraphs>
  <Slides>42</Slides>
  <Notes>1</Notes>
  <HiddenSlides>0</HiddenSlides>
  <MMClips>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42</vt:i4>
      </vt:variant>
    </vt:vector>
  </HeadingPairs>
  <TitlesOfParts>
    <vt:vector size="47" baseType="lpstr">
      <vt:lpstr>Arial</vt:lpstr>
      <vt:lpstr>Calibri</vt:lpstr>
      <vt:lpstr>Calibri Light</vt:lpstr>
      <vt:lpstr>Cambria Math</vt:lpstr>
      <vt:lpstr>Office</vt:lpstr>
      <vt:lpstr>Geburt-was kann ich tun, was muss ich lassen?</vt:lpstr>
      <vt:lpstr>Das Zuchtbuch</vt:lpstr>
      <vt:lpstr>Trächtigkeitsdiagnostik</vt:lpstr>
      <vt:lpstr>„Zitronenstadium“   um den Implantations- zeitpunkt  19.-22.Tag</vt:lpstr>
      <vt:lpstr>Röntgenuntersuchung</vt:lpstr>
      <vt:lpstr>Andere Verfahren</vt:lpstr>
      <vt:lpstr>Wie lange darf denn eine Trächtigkeit überhaupt dauern?</vt:lpstr>
      <vt:lpstr>Fazit Trächtigkeitsdauer</vt:lpstr>
      <vt:lpstr>Wie weiß ich wann es los geht?</vt:lpstr>
      <vt:lpstr>Anzeichen der bevorstehenden Geburt nach Bostedt, 2016</vt:lpstr>
      <vt:lpstr>Fruchtsack des Hundes</vt:lpstr>
      <vt:lpstr>Plazenta </vt:lpstr>
      <vt:lpstr> Geburtsphasen : 1.Vorbereitungsphase</vt:lpstr>
      <vt:lpstr> 2. Öffnungsphase</vt:lpstr>
      <vt:lpstr>PowerPoint-Präsentation</vt:lpstr>
      <vt:lpstr>3. Austreibungsphase</vt:lpstr>
      <vt:lpstr>Austreibungsphase</vt:lpstr>
      <vt:lpstr>Austreibungsphase</vt:lpstr>
      <vt:lpstr>3. Austreibungsphase</vt:lpstr>
      <vt:lpstr>Mythos grünes Fruchtwasser</vt:lpstr>
      <vt:lpstr>Mythos Hinterendlagen</vt:lpstr>
      <vt:lpstr>Mythos die erstgeborenen Welpen sind fitter, als die, die zum Schluß geboren werden </vt:lpstr>
      <vt:lpstr>PowerPoint-Präsentation</vt:lpstr>
      <vt:lpstr>Presswehen</vt:lpstr>
      <vt:lpstr>Geburt</vt:lpstr>
      <vt:lpstr>Geburt</vt:lpstr>
      <vt:lpstr>4. Nachgeburtsphase</vt:lpstr>
      <vt:lpstr>Geburtsstörungen </vt:lpstr>
      <vt:lpstr>Geburtshindernisse</vt:lpstr>
      <vt:lpstr>Siamesischer Zwilling Hund</vt:lpstr>
      <vt:lpstr>Geburtshindernisse</vt:lpstr>
      <vt:lpstr>Hydrocephalus Dackel Welpe 8 Wochen</vt:lpstr>
      <vt:lpstr>Embryonaler Fruchttod</vt:lpstr>
      <vt:lpstr>Embryonaler Fruchttod</vt:lpstr>
      <vt:lpstr>Was mach ich wenn‘s nicht weiter geht?</vt:lpstr>
      <vt:lpstr>Züchter möchte möglichst schnelle reibungslose Geburt ./. Hündin braucht Erholungsphasen</vt:lpstr>
      <vt:lpstr>Troubleshooting</vt:lpstr>
      <vt:lpstr>Oxytocin?</vt:lpstr>
      <vt:lpstr>Geburtsstörung?</vt:lpstr>
      <vt:lpstr>Geburtsstörung?</vt:lpstr>
      <vt:lpstr>Geburtsstörung? Ktz.</vt:lpstr>
      <vt:lpstr>PowerPoint-Präsentation</vt:lpstr>
    </vt:vector>
  </TitlesOfParts>
  <Company>Tierarztpraxis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Geburt</dc:title>
  <dc:creator>Anne Posthoff</dc:creator>
  <cp:lastModifiedBy>Alexander Lennertz</cp:lastModifiedBy>
  <cp:revision>99</cp:revision>
  <cp:lastPrinted>2021-02-09T14:30:45Z</cp:lastPrinted>
  <dcterms:created xsi:type="dcterms:W3CDTF">2010-11-15T12:29:54Z</dcterms:created>
  <dcterms:modified xsi:type="dcterms:W3CDTF">2024-01-23T13:56:01Z</dcterms:modified>
</cp:coreProperties>
</file>